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84"/>
  </p:handoutMasterIdLst>
  <p:sldIdLst>
    <p:sldId id="257" r:id="rId4"/>
    <p:sldId id="259" r:id="rId6"/>
    <p:sldId id="260" r:id="rId7"/>
    <p:sldId id="261" r:id="rId8"/>
    <p:sldId id="262" r:id="rId9"/>
    <p:sldId id="263" r:id="rId10"/>
    <p:sldId id="264" r:id="rId11"/>
    <p:sldId id="265" r:id="rId12"/>
    <p:sldId id="266" r:id="rId13"/>
    <p:sldId id="268" r:id="rId14"/>
    <p:sldId id="271" r:id="rId15"/>
    <p:sldId id="270" r:id="rId16"/>
    <p:sldId id="269" r:id="rId17"/>
    <p:sldId id="267" r:id="rId18"/>
    <p:sldId id="276" r:id="rId19"/>
    <p:sldId id="275" r:id="rId20"/>
    <p:sldId id="274" r:id="rId21"/>
    <p:sldId id="279" r:id="rId22"/>
    <p:sldId id="278" r:id="rId23"/>
    <p:sldId id="281" r:id="rId24"/>
    <p:sldId id="280" r:id="rId25"/>
    <p:sldId id="277" r:id="rId26"/>
    <p:sldId id="273" r:id="rId27"/>
    <p:sldId id="272" r:id="rId28"/>
    <p:sldId id="286" r:id="rId29"/>
    <p:sldId id="285" r:id="rId30"/>
    <p:sldId id="289" r:id="rId31"/>
    <p:sldId id="288" r:id="rId32"/>
    <p:sldId id="287" r:id="rId33"/>
    <p:sldId id="290" r:id="rId34"/>
    <p:sldId id="291" r:id="rId35"/>
    <p:sldId id="292" r:id="rId36"/>
    <p:sldId id="296" r:id="rId37"/>
    <p:sldId id="298" r:id="rId38"/>
    <p:sldId id="297" r:id="rId39"/>
    <p:sldId id="295" r:id="rId40"/>
    <p:sldId id="306" r:id="rId41"/>
    <p:sldId id="307" r:id="rId42"/>
    <p:sldId id="308" r:id="rId43"/>
    <p:sldId id="309" r:id="rId44"/>
    <p:sldId id="310" r:id="rId45"/>
    <p:sldId id="311" r:id="rId46"/>
    <p:sldId id="312" r:id="rId47"/>
    <p:sldId id="313" r:id="rId48"/>
    <p:sldId id="314" r:id="rId49"/>
    <p:sldId id="315" r:id="rId50"/>
    <p:sldId id="316" r:id="rId51"/>
    <p:sldId id="317" r:id="rId52"/>
    <p:sldId id="318" r:id="rId53"/>
    <p:sldId id="319" r:id="rId54"/>
    <p:sldId id="320" r:id="rId55"/>
    <p:sldId id="294" r:id="rId56"/>
    <p:sldId id="293" r:id="rId57"/>
    <p:sldId id="284" r:id="rId58"/>
    <p:sldId id="321" r:id="rId59"/>
    <p:sldId id="322" r:id="rId60"/>
    <p:sldId id="323" r:id="rId61"/>
    <p:sldId id="324" r:id="rId62"/>
    <p:sldId id="325" r:id="rId63"/>
    <p:sldId id="326" r:id="rId64"/>
    <p:sldId id="327" r:id="rId65"/>
    <p:sldId id="328" r:id="rId66"/>
    <p:sldId id="283" r:id="rId67"/>
    <p:sldId id="282" r:id="rId68"/>
    <p:sldId id="329" r:id="rId69"/>
    <p:sldId id="330" r:id="rId70"/>
    <p:sldId id="331" r:id="rId71"/>
    <p:sldId id="336" r:id="rId72"/>
    <p:sldId id="337" r:id="rId73"/>
    <p:sldId id="338" r:id="rId74"/>
    <p:sldId id="339" r:id="rId75"/>
    <p:sldId id="343" r:id="rId76"/>
    <p:sldId id="344" r:id="rId77"/>
    <p:sldId id="345" r:id="rId78"/>
    <p:sldId id="348" r:id="rId79"/>
    <p:sldId id="349" r:id="rId80"/>
    <p:sldId id="350" r:id="rId81"/>
    <p:sldId id="351" r:id="rId82"/>
    <p:sldId id="352" r:id="rId83"/>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110" d="100"/>
          <a:sy n="110" d="100"/>
        </p:scale>
        <p:origin x="168" y="96"/>
      </p:cViewPr>
      <p:guideLst>
        <p:guide orient="horz" pos="2143"/>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7" Type="http://schemas.openxmlformats.org/officeDocument/2006/relationships/tableStyles" Target="tableStyles.xml"/><Relationship Id="rId86" Type="http://schemas.openxmlformats.org/officeDocument/2006/relationships/viewProps" Target="viewProps.xml"/><Relationship Id="rId85" Type="http://schemas.openxmlformats.org/officeDocument/2006/relationships/presProps" Target="presProps.xml"/><Relationship Id="rId84" Type="http://schemas.openxmlformats.org/officeDocument/2006/relationships/handoutMaster" Target="handoutMasters/handoutMaster1.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1" Type="http://schemas.openxmlformats.org/officeDocument/2006/relationships/tags" Target="../tags/tag23.xml"/><Relationship Id="rId20" Type="http://schemas.openxmlformats.org/officeDocument/2006/relationships/tags" Target="../tags/tag22.xml"/><Relationship Id="rId2" Type="http://schemas.openxmlformats.org/officeDocument/2006/relationships/tags" Target="../tags/tag4.xml"/><Relationship Id="rId19" Type="http://schemas.openxmlformats.org/officeDocument/2006/relationships/tags" Target="../tags/tag21.xml"/><Relationship Id="rId18" Type="http://schemas.openxmlformats.org/officeDocument/2006/relationships/tags" Target="../tags/tag20.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92.xml"/><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5" Type="http://schemas.openxmlformats.org/officeDocument/2006/relationships/tags" Target="../tags/tag98.xml"/><Relationship Id="rId14" Type="http://schemas.openxmlformats.org/officeDocument/2006/relationships/tags" Target="../tags/tag97.xml"/><Relationship Id="rId13" Type="http://schemas.openxmlformats.org/officeDocument/2006/relationships/tags" Target="../tags/tag96.xml"/><Relationship Id="rId12" Type="http://schemas.openxmlformats.org/officeDocument/2006/relationships/tags" Target="../tags/tag95.xml"/><Relationship Id="rId11" Type="http://schemas.openxmlformats.org/officeDocument/2006/relationships/tags" Target="../tags/tag94.xml"/><Relationship Id="rId10" Type="http://schemas.openxmlformats.org/officeDocument/2006/relationships/tags" Target="../tags/tag93.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60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59" name="组合 58"/>
          <p:cNvGrpSpPr/>
          <p:nvPr>
            <p:custDataLst>
              <p:tags r:id="rId2"/>
            </p:custDataLst>
          </p:nvPr>
        </p:nvGrpSpPr>
        <p:grpSpPr>
          <a:xfrm>
            <a:off x="7778078" y="0"/>
            <a:ext cx="4413923" cy="3499502"/>
            <a:chOff x="7778078" y="0"/>
            <a:chExt cx="4413923" cy="3499502"/>
          </a:xfrm>
        </p:grpSpPr>
        <p:sp>
          <p:nvSpPr>
            <p:cNvPr id="42" name="任意多边形: 形状 41"/>
            <p:cNvSpPr/>
            <p:nvPr>
              <p:custDataLst>
                <p:tags r:id="rId3"/>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40" name="任意多边形: 形状 39"/>
            <p:cNvSpPr/>
            <p:nvPr>
              <p:custDataLst>
                <p:tags r:id="rId4"/>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38" name="任意多边形: 形状 37"/>
            <p:cNvSpPr/>
            <p:nvPr>
              <p:custDataLst>
                <p:tags r:id="rId5"/>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36" name="任意多边形: 形状 35"/>
            <p:cNvSpPr/>
            <p:nvPr>
              <p:custDataLst>
                <p:tags r:id="rId6"/>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grpSp>
        <p:nvGrpSpPr>
          <p:cNvPr id="60" name="组合 59"/>
          <p:cNvGrpSpPr/>
          <p:nvPr>
            <p:custDataLst>
              <p:tags r:id="rId7"/>
            </p:custDataLst>
          </p:nvPr>
        </p:nvGrpSpPr>
        <p:grpSpPr>
          <a:xfrm>
            <a:off x="-12088" y="4794394"/>
            <a:ext cx="12204089" cy="2063607"/>
            <a:chOff x="-12088" y="4794394"/>
            <a:chExt cx="12204089" cy="2063607"/>
          </a:xfrm>
        </p:grpSpPr>
        <p:sp>
          <p:nvSpPr>
            <p:cNvPr id="52" name="任意多边形: 形状 51"/>
            <p:cNvSpPr/>
            <p:nvPr>
              <p:custDataLst>
                <p:tags r:id="rId8"/>
              </p:custDataLst>
            </p:nvPr>
          </p:nvSpPr>
          <p:spPr bwMode="auto">
            <a:xfrm>
              <a:off x="554582" y="4942832"/>
              <a:ext cx="11637418" cy="1915168"/>
            </a:xfrm>
            <a:custGeom>
              <a:avLst/>
              <a:gdLst>
                <a:gd name="connsiteX0" fmla="*/ 8612903 w 11637418"/>
                <a:gd name="connsiteY0" fmla="*/ 0 h 1915168"/>
                <a:gd name="connsiteX1" fmla="*/ 11637418 w 11637418"/>
                <a:gd name="connsiteY1" fmla="*/ 1581105 h 1915168"/>
                <a:gd name="connsiteX2" fmla="*/ 11637418 w 11637418"/>
                <a:gd name="connsiteY2" fmla="*/ 1915168 h 1915168"/>
                <a:gd name="connsiteX3" fmla="*/ 0 w 11637418"/>
                <a:gd name="connsiteY3" fmla="*/ 1915168 h 1915168"/>
              </a:gdLst>
              <a:ahLst/>
              <a:cxnLst>
                <a:cxn ang="0">
                  <a:pos x="connsiteX0" y="connsiteY0"/>
                </a:cxn>
                <a:cxn ang="0">
                  <a:pos x="connsiteX1" y="connsiteY1"/>
                </a:cxn>
                <a:cxn ang="0">
                  <a:pos x="connsiteX2" y="connsiteY2"/>
                </a:cxn>
                <a:cxn ang="0">
                  <a:pos x="connsiteX3" y="connsiteY3"/>
                </a:cxn>
              </a:cxnLst>
              <a:rect l="l" t="t" r="r" b="b"/>
              <a:pathLst>
                <a:path w="11637418" h="1915168">
                  <a:moveTo>
                    <a:pt x="8612903" y="0"/>
                  </a:moveTo>
                  <a:lnTo>
                    <a:pt x="11637418" y="1581105"/>
                  </a:lnTo>
                  <a:lnTo>
                    <a:pt x="11637418" y="1915168"/>
                  </a:lnTo>
                  <a:lnTo>
                    <a:pt x="0" y="1915168"/>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a:latin typeface="微软雅黑" panose="020B0503020204020204" charset="-122"/>
                <a:ea typeface="微软雅黑" panose="020B0503020204020204" charset="-122"/>
              </a:endParaRPr>
            </a:p>
          </p:txBody>
        </p:sp>
        <p:sp>
          <p:nvSpPr>
            <p:cNvPr id="54" name="任意多边形: 形状 53"/>
            <p:cNvSpPr/>
            <p:nvPr>
              <p:custDataLst>
                <p:tags r:id="rId9"/>
              </p:custDataLst>
            </p:nvPr>
          </p:nvSpPr>
          <p:spPr bwMode="auto">
            <a:xfrm>
              <a:off x="335096" y="4794394"/>
              <a:ext cx="11856904" cy="2063607"/>
            </a:xfrm>
            <a:custGeom>
              <a:avLst/>
              <a:gdLst>
                <a:gd name="connsiteX0" fmla="*/ 7128328 w 11856904"/>
                <a:gd name="connsiteY0" fmla="*/ 0 h 2063607"/>
                <a:gd name="connsiteX1" fmla="*/ 11856904 w 11856904"/>
                <a:gd name="connsiteY1" fmla="*/ 1832069 h 2063607"/>
                <a:gd name="connsiteX2" fmla="*/ 11856904 w 11856904"/>
                <a:gd name="connsiteY2" fmla="*/ 2063607 h 2063607"/>
                <a:gd name="connsiteX3" fmla="*/ 0 w 11856904"/>
                <a:gd name="connsiteY3" fmla="*/ 2063607 h 2063607"/>
              </a:gdLst>
              <a:ahLst/>
              <a:cxnLst>
                <a:cxn ang="0">
                  <a:pos x="connsiteX0" y="connsiteY0"/>
                </a:cxn>
                <a:cxn ang="0">
                  <a:pos x="connsiteX1" y="connsiteY1"/>
                </a:cxn>
                <a:cxn ang="0">
                  <a:pos x="connsiteX2" y="connsiteY2"/>
                </a:cxn>
                <a:cxn ang="0">
                  <a:pos x="connsiteX3" y="connsiteY3"/>
                </a:cxn>
              </a:cxnLst>
              <a:rect l="l" t="t" r="r" b="b"/>
              <a:pathLst>
                <a:path w="11856904" h="2063607">
                  <a:moveTo>
                    <a:pt x="7128328" y="0"/>
                  </a:moveTo>
                  <a:lnTo>
                    <a:pt x="11856904" y="1832069"/>
                  </a:lnTo>
                  <a:lnTo>
                    <a:pt x="11856904" y="2063607"/>
                  </a:lnTo>
                  <a:lnTo>
                    <a:pt x="0" y="2063607"/>
                  </a:lnTo>
                  <a:close/>
                </a:path>
              </a:pathLst>
            </a:custGeom>
            <a:solidFill>
              <a:schemeClr val="accent2">
                <a:lumMod val="60000"/>
                <a:lumOff val="40000"/>
                <a:alpha val="47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56" name="任意多边形: 形状 55"/>
            <p:cNvSpPr/>
            <p:nvPr>
              <p:custDataLst>
                <p:tags r:id="rId10"/>
              </p:custDataLst>
            </p:nvPr>
          </p:nvSpPr>
          <p:spPr bwMode="auto">
            <a:xfrm>
              <a:off x="139320" y="4847832"/>
              <a:ext cx="12052680" cy="2010168"/>
            </a:xfrm>
            <a:custGeom>
              <a:avLst/>
              <a:gdLst>
                <a:gd name="connsiteX0" fmla="*/ 5073792 w 12052680"/>
                <a:gd name="connsiteY0" fmla="*/ 0 h 2010168"/>
                <a:gd name="connsiteX1" fmla="*/ 12052680 w 12052680"/>
                <a:gd name="connsiteY1" fmla="*/ 1869250 h 2010168"/>
                <a:gd name="connsiteX2" fmla="*/ 12052680 w 12052680"/>
                <a:gd name="connsiteY2" fmla="*/ 2010168 h 2010168"/>
                <a:gd name="connsiteX3" fmla="*/ 0 w 12052680"/>
                <a:gd name="connsiteY3" fmla="*/ 2010168 h 2010168"/>
              </a:gdLst>
              <a:ahLst/>
              <a:cxnLst>
                <a:cxn ang="0">
                  <a:pos x="connsiteX0" y="connsiteY0"/>
                </a:cxn>
                <a:cxn ang="0">
                  <a:pos x="connsiteX1" y="connsiteY1"/>
                </a:cxn>
                <a:cxn ang="0">
                  <a:pos x="connsiteX2" y="connsiteY2"/>
                </a:cxn>
                <a:cxn ang="0">
                  <a:pos x="connsiteX3" y="connsiteY3"/>
                </a:cxn>
              </a:cxnLst>
              <a:rect l="l" t="t" r="r" b="b"/>
              <a:pathLst>
                <a:path w="12052680" h="2010168">
                  <a:moveTo>
                    <a:pt x="5073792" y="0"/>
                  </a:moveTo>
                  <a:lnTo>
                    <a:pt x="12052680" y="1869250"/>
                  </a:lnTo>
                  <a:lnTo>
                    <a:pt x="12052680" y="2010168"/>
                  </a:lnTo>
                  <a:lnTo>
                    <a:pt x="0" y="201016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a:latin typeface="微软雅黑" panose="020B0503020204020204" charset="-122"/>
                <a:ea typeface="微软雅黑" panose="020B0503020204020204" charset="-122"/>
              </a:endParaRPr>
            </a:p>
          </p:txBody>
        </p:sp>
        <p:sp>
          <p:nvSpPr>
            <p:cNvPr id="58" name="任意多边形: 形状 57"/>
            <p:cNvSpPr/>
            <p:nvPr>
              <p:custDataLst>
                <p:tags r:id="rId11"/>
              </p:custDataLst>
            </p:nvPr>
          </p:nvSpPr>
          <p:spPr bwMode="auto">
            <a:xfrm>
              <a:off x="-12088" y="5275332"/>
              <a:ext cx="12204089" cy="1582668"/>
            </a:xfrm>
            <a:custGeom>
              <a:avLst/>
              <a:gdLst>
                <a:gd name="connsiteX0" fmla="*/ 2856139 w 12204089"/>
                <a:gd name="connsiteY0" fmla="*/ 0 h 1582668"/>
                <a:gd name="connsiteX1" fmla="*/ 12204089 w 12204089"/>
                <a:gd name="connsiteY1" fmla="*/ 1521377 h 1582668"/>
                <a:gd name="connsiteX2" fmla="*/ 12204089 w 12204089"/>
                <a:gd name="connsiteY2" fmla="*/ 1582668 h 1582668"/>
                <a:gd name="connsiteX3" fmla="*/ 0 w 12204089"/>
                <a:gd name="connsiteY3" fmla="*/ 1582668 h 1582668"/>
              </a:gdLst>
              <a:ahLst/>
              <a:cxnLst>
                <a:cxn ang="0">
                  <a:pos x="connsiteX0" y="connsiteY0"/>
                </a:cxn>
                <a:cxn ang="0">
                  <a:pos x="connsiteX1" y="connsiteY1"/>
                </a:cxn>
                <a:cxn ang="0">
                  <a:pos x="connsiteX2" y="connsiteY2"/>
                </a:cxn>
                <a:cxn ang="0">
                  <a:pos x="connsiteX3" y="connsiteY3"/>
                </a:cxn>
              </a:cxnLst>
              <a:rect l="l" t="t" r="r" b="b"/>
              <a:pathLst>
                <a:path w="12204089" h="1582668">
                  <a:moveTo>
                    <a:pt x="2856139" y="0"/>
                  </a:moveTo>
                  <a:lnTo>
                    <a:pt x="12204089" y="1521377"/>
                  </a:lnTo>
                  <a:lnTo>
                    <a:pt x="12204089" y="1582668"/>
                  </a:lnTo>
                  <a:lnTo>
                    <a:pt x="0" y="1582668"/>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dirty="0">
                <a:latin typeface="微软雅黑" panose="020B0503020204020204" charset="-122"/>
                <a:ea typeface="微软雅黑" panose="020B0503020204020204" charset="-122"/>
              </a:endParaRPr>
            </a:p>
          </p:txBody>
        </p:sp>
      </p:grpSp>
      <p:sp>
        <p:nvSpPr>
          <p:cNvPr id="9801" name="副标题 2"/>
          <p:cNvSpPr>
            <a:spLocks noGrp="1"/>
          </p:cNvSpPr>
          <p:nvPr>
            <p:ph type="subTitle" idx="1" hasCustomPrompt="1"/>
            <p:custDataLst>
              <p:tags r:id="rId12"/>
            </p:custDataLst>
          </p:nvPr>
        </p:nvSpPr>
        <p:spPr>
          <a:xfrm>
            <a:off x="669924" y="2351432"/>
            <a:ext cx="5426075" cy="369332"/>
          </a:xfrm>
        </p:spPr>
        <p:txBody>
          <a:bodyPr anchor="t" anchorCtr="0">
            <a:normAutofit/>
          </a:bodyPr>
          <a:lstStyle>
            <a:lvl1pPr marL="0" indent="0" algn="l">
              <a:lnSpc>
                <a:spcPct val="90000"/>
              </a:lnSpc>
              <a:buNone/>
              <a:defRPr sz="2000">
                <a:solidFill>
                  <a:schemeClr val="tx1">
                    <a:lumMod val="85000"/>
                    <a:lumOff val="15000"/>
                  </a:schemeClr>
                </a:solidFill>
                <a:latin typeface="微软雅黑" panose="020B0503020204020204" charset="-122"/>
                <a:ea typeface="微软雅黑"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9802" name="标题 1"/>
          <p:cNvSpPr>
            <a:spLocks noGrp="1"/>
          </p:cNvSpPr>
          <p:nvPr>
            <p:ph type="ctrTitle" hasCustomPrompt="1"/>
            <p:custDataLst>
              <p:tags r:id="rId13"/>
            </p:custDataLst>
          </p:nvPr>
        </p:nvSpPr>
        <p:spPr>
          <a:xfrm>
            <a:off x="669924" y="1069931"/>
            <a:ext cx="5426075" cy="1200329"/>
          </a:xfrm>
        </p:spPr>
        <p:txBody>
          <a:bodyPr anchor="b" anchorCtr="0">
            <a:normAutofit/>
          </a:bodyPr>
          <a:lstStyle>
            <a:lvl1pPr algn="l">
              <a:lnSpc>
                <a:spcPct val="90000"/>
              </a:lnSpc>
              <a:defRPr sz="480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sz="quarter" idx="10" hasCustomPrompt="1"/>
            <p:custDataLst>
              <p:tags r:id="rId14"/>
            </p:custDataLst>
          </p:nvPr>
        </p:nvSpPr>
        <p:spPr>
          <a:xfrm>
            <a:off x="669925" y="3600450"/>
            <a:ext cx="5426074" cy="369888"/>
          </a:xfrm>
        </p:spPr>
        <p:txBody>
          <a:bodyPr anchor="ctr">
            <a:normAutofit/>
          </a:bodyPr>
          <a:lstStyle>
            <a:lvl1pPr marL="0" indent="0">
              <a:buNone/>
              <a:defRPr sz="180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单击此处编辑副标题</a:t>
            </a:r>
            <a:endParaRPr lang="zh-CN" altLang="en-US" dirty="0"/>
          </a:p>
        </p:txBody>
      </p:sp>
      <p:sp>
        <p:nvSpPr>
          <p:cNvPr id="5" name="文本占位符 4"/>
          <p:cNvSpPr>
            <a:spLocks noGrp="1"/>
          </p:cNvSpPr>
          <p:nvPr>
            <p:ph type="body" sz="quarter" idx="11" hasCustomPrompt="1"/>
            <p:custDataLst>
              <p:tags r:id="rId15"/>
            </p:custDataLst>
          </p:nvPr>
        </p:nvSpPr>
        <p:spPr>
          <a:xfrm>
            <a:off x="669924" y="4053900"/>
            <a:ext cx="5426074" cy="369888"/>
          </a:xfrm>
        </p:spPr>
        <p:txBody>
          <a:bodyPr anchor="ctr">
            <a:normAutofit/>
          </a:bodyPr>
          <a:lstStyle>
            <a:lvl1pPr marL="0" indent="0">
              <a:buNone/>
              <a:defRPr sz="1800">
                <a:solidFill>
                  <a:schemeClr val="tx1">
                    <a:lumMod val="85000"/>
                    <a:lumOff val="15000"/>
                  </a:schemeClr>
                </a:solidFill>
                <a:latin typeface="微软雅黑" panose="020B0503020204020204" charset="-122"/>
                <a:ea typeface="微软雅黑" panose="020B0503020204020204" charset="-122"/>
              </a:defRPr>
            </a:lvl1pPr>
          </a:lstStyle>
          <a:p>
            <a:pPr lvl="0"/>
            <a:r>
              <a:rPr lang="zh-CN" altLang="en-US" dirty="0"/>
              <a:t>单击此处编辑副标题</a:t>
            </a:r>
            <a:endParaRPr lang="zh-CN" altLang="en-US" dirty="0"/>
          </a:p>
        </p:txBody>
      </p:sp>
      <p:sp>
        <p:nvSpPr>
          <p:cNvPr id="6" name="日期占位符 5"/>
          <p:cNvSpPr>
            <a:spLocks noGrp="1"/>
          </p:cNvSpPr>
          <p:nvPr>
            <p:ph type="dt" sz="half" idx="12"/>
            <p:custDataLst>
              <p:tags r:id="rId16"/>
            </p:custDataLst>
          </p:nvPr>
        </p:nvSpPr>
        <p:spPr/>
        <p:txBody>
          <a:bodyPr/>
          <a:lstStyle>
            <a:lvl1pPr>
              <a:defRPr>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7" name="页脚占位符 6"/>
          <p:cNvSpPr>
            <a:spLocks noGrp="1"/>
          </p:cNvSpPr>
          <p:nvPr>
            <p:ph type="ftr" sz="quarter" idx="13"/>
            <p:custDataLst>
              <p:tags r:id="rId17"/>
            </p:custDataLst>
          </p:nvPr>
        </p:nvSpPr>
        <p:spPr/>
        <p:txBody>
          <a:bodyPr/>
          <a:lstStyle>
            <a:lvl1pPr>
              <a:defRPr>
                <a:latin typeface="微软雅黑" panose="020B0503020204020204" charset="-122"/>
                <a:ea typeface="微软雅黑" panose="020B0503020204020204" charset="-122"/>
              </a:defRPr>
            </a:lvl1pPr>
          </a:lstStyle>
          <a:p>
            <a:endParaRPr lang="zh-CN" altLang="en-US" dirty="0"/>
          </a:p>
        </p:txBody>
      </p:sp>
      <p:sp>
        <p:nvSpPr>
          <p:cNvPr id="8" name="灯片编号占位符 7"/>
          <p:cNvSpPr>
            <a:spLocks noGrp="1"/>
          </p:cNvSpPr>
          <p:nvPr>
            <p:ph type="sldNum" sz="quarter" idx="14"/>
            <p:custDataLst>
              <p:tags r:id="rId18"/>
            </p:custDataLst>
          </p:nvPr>
        </p:nvSpPr>
        <p:spPr/>
        <p:txBody>
          <a:bodyPr/>
          <a:lstStyle>
            <a:lvl1pPr>
              <a:defRPr>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dirty="0"/>
          </a:p>
        </p:txBody>
      </p:sp>
      <p:sp>
        <p:nvSpPr>
          <p:cNvPr id="15" name="矩形 14"/>
          <p:cNvSpPr/>
          <p:nvPr>
            <p:custDataLst>
              <p:tags r:id="rId19"/>
            </p:custDataLst>
          </p:nvPr>
        </p:nvSpPr>
        <p:spPr>
          <a:xfrm>
            <a:off x="9576347" y="3702216"/>
            <a:ext cx="638455" cy="329366"/>
          </a:xfrm>
          <a:prstGeom prst="rect">
            <a:avLst/>
          </a:prstGeom>
          <a:solidFill>
            <a:schemeClr val="accent2"/>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endParaRPr>
          </a:p>
        </p:txBody>
      </p:sp>
      <p:sp>
        <p:nvSpPr>
          <p:cNvPr id="16" name="矩形 15"/>
          <p:cNvSpPr/>
          <p:nvPr>
            <p:custDataLst>
              <p:tags r:id="rId20"/>
            </p:custDataLst>
          </p:nvPr>
        </p:nvSpPr>
        <p:spPr>
          <a:xfrm>
            <a:off x="9576346" y="3702216"/>
            <a:ext cx="191538" cy="329366"/>
          </a:xfrm>
          <a:prstGeom prst="rect">
            <a:avLst/>
          </a:prstGeom>
          <a:solidFill>
            <a:schemeClr val="accent2">
              <a:lumMod val="60000"/>
              <a:lumOff val="40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endParaRPr>
          </a:p>
        </p:txBody>
      </p:sp>
      <p:sp>
        <p:nvSpPr>
          <p:cNvPr id="17" name="矩形 16"/>
          <p:cNvSpPr/>
          <p:nvPr>
            <p:custDataLst>
              <p:tags r:id="rId21"/>
            </p:custDataLst>
          </p:nvPr>
        </p:nvSpPr>
        <p:spPr>
          <a:xfrm>
            <a:off x="10941479" y="3912355"/>
            <a:ext cx="460390" cy="459695"/>
          </a:xfrm>
          <a:custGeom>
            <a:avLst/>
            <a:gdLst>
              <a:gd name="connsiteX0" fmla="*/ 259984 w 607639"/>
              <a:gd name="connsiteY0" fmla="*/ 430308 h 606722"/>
              <a:gd name="connsiteX1" fmla="*/ 287837 w 607639"/>
              <a:gd name="connsiteY1" fmla="*/ 458126 h 606722"/>
              <a:gd name="connsiteX2" fmla="*/ 139047 w 607639"/>
              <a:gd name="connsiteY2" fmla="*/ 606722 h 606722"/>
              <a:gd name="connsiteX3" fmla="*/ 111282 w 607639"/>
              <a:gd name="connsiteY3" fmla="*/ 578905 h 606722"/>
              <a:gd name="connsiteX4" fmla="*/ 204460 w 607639"/>
              <a:gd name="connsiteY4" fmla="*/ 374844 h 606722"/>
              <a:gd name="connsiteX5" fmla="*/ 232231 w 607639"/>
              <a:gd name="connsiteY5" fmla="*/ 402573 h 606722"/>
              <a:gd name="connsiteX6" fmla="*/ 27771 w 607639"/>
              <a:gd name="connsiteY6" fmla="*/ 606722 h 606722"/>
              <a:gd name="connsiteX7" fmla="*/ 0 w 607639"/>
              <a:gd name="connsiteY7" fmla="*/ 578904 h 606722"/>
              <a:gd name="connsiteX8" fmla="*/ 148791 w 607639"/>
              <a:gd name="connsiteY8" fmla="*/ 319309 h 606722"/>
              <a:gd name="connsiteX9" fmla="*/ 176555 w 607639"/>
              <a:gd name="connsiteY9" fmla="*/ 347040 h 606722"/>
              <a:gd name="connsiteX10" fmla="*/ 27853 w 607639"/>
              <a:gd name="connsiteY10" fmla="*/ 495652 h 606722"/>
              <a:gd name="connsiteX11" fmla="*/ 0 w 607639"/>
              <a:gd name="connsiteY11" fmla="*/ 467921 h 606722"/>
              <a:gd name="connsiteX12" fmla="*/ 482456 w 607639"/>
              <a:gd name="connsiteY12" fmla="*/ 291506 h 606722"/>
              <a:gd name="connsiteX13" fmla="*/ 441354 w 607639"/>
              <a:gd name="connsiteY13" fmla="*/ 444829 h 606722"/>
              <a:gd name="connsiteX14" fmla="*/ 385749 w 607639"/>
              <a:gd name="connsiteY14" fmla="*/ 500380 h 606722"/>
              <a:gd name="connsiteX15" fmla="*/ 329611 w 607639"/>
              <a:gd name="connsiteY15" fmla="*/ 444295 h 606722"/>
              <a:gd name="connsiteX16" fmla="*/ 218312 w 607639"/>
              <a:gd name="connsiteY16" fmla="*/ 277605 h 606722"/>
              <a:gd name="connsiteX17" fmla="*/ 329470 w 607639"/>
              <a:gd name="connsiteY17" fmla="*/ 388739 h 606722"/>
              <a:gd name="connsiteX18" fmla="*/ 301703 w 607639"/>
              <a:gd name="connsiteY18" fmla="*/ 416478 h 606722"/>
              <a:gd name="connsiteX19" fmla="*/ 190456 w 607639"/>
              <a:gd name="connsiteY19" fmla="*/ 305433 h 606722"/>
              <a:gd name="connsiteX20" fmla="*/ 315639 w 607639"/>
              <a:gd name="connsiteY20" fmla="*/ 124971 h 606722"/>
              <a:gd name="connsiteX21" fmla="*/ 162720 w 607639"/>
              <a:gd name="connsiteY21" fmla="*/ 277604 h 606722"/>
              <a:gd name="connsiteX22" fmla="*/ 106554 w 607639"/>
              <a:gd name="connsiteY22" fmla="*/ 221544 h 606722"/>
              <a:gd name="connsiteX23" fmla="*/ 162097 w 607639"/>
              <a:gd name="connsiteY23" fmla="*/ 166016 h 606722"/>
              <a:gd name="connsiteX24" fmla="*/ 459243 w 607639"/>
              <a:gd name="connsiteY24" fmla="*/ 120359 h 606722"/>
              <a:gd name="connsiteX25" fmla="*/ 431471 w 607639"/>
              <a:gd name="connsiteY25" fmla="*/ 148088 h 606722"/>
              <a:gd name="connsiteX26" fmla="*/ 459243 w 607639"/>
              <a:gd name="connsiteY26" fmla="*/ 175905 h 606722"/>
              <a:gd name="connsiteX27" fmla="*/ 487103 w 607639"/>
              <a:gd name="connsiteY27" fmla="*/ 148088 h 606722"/>
              <a:gd name="connsiteX28" fmla="*/ 445357 w 607639"/>
              <a:gd name="connsiteY28" fmla="*/ 50948 h 606722"/>
              <a:gd name="connsiteX29" fmla="*/ 556620 w 607639"/>
              <a:gd name="connsiteY29" fmla="*/ 161952 h 606722"/>
              <a:gd name="connsiteX30" fmla="*/ 357326 w 607639"/>
              <a:gd name="connsiteY30" fmla="*/ 360942 h 606722"/>
              <a:gd name="connsiteX31" fmla="*/ 246062 w 607639"/>
              <a:gd name="connsiteY31" fmla="*/ 249938 h 606722"/>
              <a:gd name="connsiteX32" fmla="*/ 607639 w 607639"/>
              <a:gd name="connsiteY32" fmla="*/ 0 h 606722"/>
              <a:gd name="connsiteX33" fmla="*/ 576136 w 607639"/>
              <a:gd name="connsiteY33" fmla="*/ 125818 h 606722"/>
              <a:gd name="connsiteX34" fmla="*/ 481539 w 607639"/>
              <a:gd name="connsiteY34" fmla="*/ 31454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7639" h="606722">
                <a:moveTo>
                  <a:pt x="259984" y="430308"/>
                </a:moveTo>
                <a:lnTo>
                  <a:pt x="287837" y="458126"/>
                </a:lnTo>
                <a:lnTo>
                  <a:pt x="139047" y="606722"/>
                </a:lnTo>
                <a:lnTo>
                  <a:pt x="111282" y="578905"/>
                </a:lnTo>
                <a:close/>
                <a:moveTo>
                  <a:pt x="204460" y="374844"/>
                </a:moveTo>
                <a:lnTo>
                  <a:pt x="232231" y="402573"/>
                </a:lnTo>
                <a:lnTo>
                  <a:pt x="27771" y="606722"/>
                </a:lnTo>
                <a:lnTo>
                  <a:pt x="0" y="578904"/>
                </a:lnTo>
                <a:close/>
                <a:moveTo>
                  <a:pt x="148791" y="319309"/>
                </a:moveTo>
                <a:lnTo>
                  <a:pt x="176555" y="347040"/>
                </a:lnTo>
                <a:lnTo>
                  <a:pt x="27853" y="495652"/>
                </a:lnTo>
                <a:lnTo>
                  <a:pt x="0" y="467921"/>
                </a:lnTo>
                <a:close/>
                <a:moveTo>
                  <a:pt x="482456" y="291506"/>
                </a:moveTo>
                <a:lnTo>
                  <a:pt x="441354" y="444829"/>
                </a:lnTo>
                <a:lnTo>
                  <a:pt x="385749" y="500380"/>
                </a:lnTo>
                <a:lnTo>
                  <a:pt x="329611" y="444295"/>
                </a:lnTo>
                <a:close/>
                <a:moveTo>
                  <a:pt x="218312" y="277605"/>
                </a:moveTo>
                <a:lnTo>
                  <a:pt x="329470" y="388739"/>
                </a:lnTo>
                <a:lnTo>
                  <a:pt x="301703" y="416478"/>
                </a:lnTo>
                <a:lnTo>
                  <a:pt x="190456" y="305433"/>
                </a:lnTo>
                <a:close/>
                <a:moveTo>
                  <a:pt x="315639" y="124971"/>
                </a:moveTo>
                <a:lnTo>
                  <a:pt x="162720" y="277604"/>
                </a:lnTo>
                <a:lnTo>
                  <a:pt x="106554" y="221544"/>
                </a:lnTo>
                <a:lnTo>
                  <a:pt x="162097" y="166016"/>
                </a:lnTo>
                <a:close/>
                <a:moveTo>
                  <a:pt x="459243" y="120359"/>
                </a:moveTo>
                <a:lnTo>
                  <a:pt x="431471" y="148088"/>
                </a:lnTo>
                <a:lnTo>
                  <a:pt x="459243" y="175905"/>
                </a:lnTo>
                <a:lnTo>
                  <a:pt x="487103" y="148088"/>
                </a:lnTo>
                <a:close/>
                <a:moveTo>
                  <a:pt x="445357" y="50948"/>
                </a:moveTo>
                <a:lnTo>
                  <a:pt x="556620" y="161952"/>
                </a:lnTo>
                <a:lnTo>
                  <a:pt x="357326" y="360942"/>
                </a:lnTo>
                <a:lnTo>
                  <a:pt x="246062" y="249938"/>
                </a:lnTo>
                <a:close/>
                <a:moveTo>
                  <a:pt x="607639" y="0"/>
                </a:moveTo>
                <a:lnTo>
                  <a:pt x="576136" y="125818"/>
                </a:lnTo>
                <a:lnTo>
                  <a:pt x="481539" y="31454"/>
                </a:lnTo>
                <a:close/>
              </a:path>
            </a:pathLst>
          </a:custGeom>
          <a:solidFill>
            <a:schemeClr val="accent2">
              <a:lumMod val="60000"/>
              <a:lumOff val="40000"/>
            </a:scheme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12" name="组合 11"/>
          <p:cNvGrpSpPr/>
          <p:nvPr>
            <p:custDataLst>
              <p:tags r:id="rId2"/>
            </p:custDataLst>
          </p:nvPr>
        </p:nvGrpSpPr>
        <p:grpSpPr>
          <a:xfrm>
            <a:off x="9778401" y="0"/>
            <a:ext cx="2413598" cy="1213658"/>
            <a:chOff x="7778078" y="0"/>
            <a:chExt cx="4413923" cy="3499502"/>
          </a:xfrm>
        </p:grpSpPr>
        <p:sp>
          <p:nvSpPr>
            <p:cNvPr id="13" name="任意多边形: 形状 12"/>
            <p:cNvSpPr/>
            <p:nvPr>
              <p:custDataLst>
                <p:tags r:id="rId3"/>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4" name="任意多边形: 形状 13"/>
            <p:cNvSpPr/>
            <p:nvPr>
              <p:custDataLst>
                <p:tags r:id="rId4"/>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5" name="任意多边形: 形状 14"/>
            <p:cNvSpPr/>
            <p:nvPr>
              <p:custDataLst>
                <p:tags r:id="rId5"/>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6" name="任意多边形: 形状 15"/>
            <p:cNvSpPr/>
            <p:nvPr>
              <p:custDataLst>
                <p:tags r:id="rId6"/>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grpSp>
        <p:nvGrpSpPr>
          <p:cNvPr id="17" name="组合 16"/>
          <p:cNvGrpSpPr/>
          <p:nvPr>
            <p:custDataLst>
              <p:tags r:id="rId7"/>
            </p:custDataLst>
          </p:nvPr>
        </p:nvGrpSpPr>
        <p:grpSpPr>
          <a:xfrm rot="5400000" flipV="1">
            <a:off x="3022408" y="3006392"/>
            <a:ext cx="829198" cy="6874019"/>
            <a:chOff x="7778078" y="0"/>
            <a:chExt cx="4413923" cy="3499502"/>
          </a:xfrm>
        </p:grpSpPr>
        <p:sp>
          <p:nvSpPr>
            <p:cNvPr id="18" name="任意多边形: 形状 17"/>
            <p:cNvSpPr/>
            <p:nvPr>
              <p:custDataLst>
                <p:tags r:id="rId8"/>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9" name="任意多边形: 形状 18"/>
            <p:cNvSpPr/>
            <p:nvPr>
              <p:custDataLst>
                <p:tags r:id="rId9"/>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0" name="任意多边形: 形状 19"/>
            <p:cNvSpPr/>
            <p:nvPr>
              <p:custDataLst>
                <p:tags r:id="rId10"/>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1" name="任意多边形: 形状 20"/>
            <p:cNvSpPr/>
            <p:nvPr>
              <p:custDataLst>
                <p:tags r:id="rId11"/>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sp>
        <p:nvSpPr>
          <p:cNvPr id="2" name="标题 1"/>
          <p:cNvSpPr>
            <a:spLocks noGrp="1"/>
          </p:cNvSpPr>
          <p:nvPr>
            <p:ph type="title"/>
            <p:custDataLst>
              <p:tags r:id="rId12"/>
            </p:custDataLst>
          </p:nvPr>
        </p:nvSpPr>
        <p:spPr>
          <a:xfrm>
            <a:off x="876000" y="334800"/>
            <a:ext cx="10440000" cy="1368000"/>
          </a:xfrm>
        </p:spPr>
        <p:txBody>
          <a:bodyPr>
            <a:normAutofit/>
          </a:bodyPr>
          <a:lstStyle>
            <a:lvl1pPr>
              <a:defRPr sz="4000">
                <a:latin typeface="微软雅黑" panose="020B0503020204020204" charset="-122"/>
                <a:ea typeface="微软雅黑" panose="020B0503020204020204" charset="-122"/>
              </a:defRPr>
            </a:lvl1pPr>
          </a:lstStyle>
          <a:p>
            <a:r>
              <a:rPr lang="zh-CN" altLang="en-US" dirty="0"/>
              <a:t>单击此处编辑母版标题样式</a:t>
            </a:r>
            <a:endParaRPr lang="zh-CN" altLang="en-US" dirty="0"/>
          </a:p>
        </p:txBody>
      </p:sp>
      <p:sp>
        <p:nvSpPr>
          <p:cNvPr id="3" name="内容占位符 2"/>
          <p:cNvSpPr>
            <a:spLocks noGrp="1"/>
          </p:cNvSpPr>
          <p:nvPr>
            <p:ph idx="1"/>
            <p:custDataLst>
              <p:tags r:id="rId13"/>
            </p:custDataLst>
          </p:nvPr>
        </p:nvSpPr>
        <p:spPr>
          <a:xfrm>
            <a:off x="876000" y="1852295"/>
            <a:ext cx="10440000" cy="4320000"/>
          </a:xfrm>
        </p:spPr>
        <p:txBody>
          <a:bodyPr/>
          <a:lstStyle>
            <a:lvl1pPr>
              <a:defRPr>
                <a:latin typeface="微软雅黑" panose="020B0503020204020204" charset="-122"/>
                <a:ea typeface="微软雅黑" panose="020B0503020204020204" charset="-122"/>
              </a:defRPr>
            </a:lvl1pPr>
            <a:lvl2pPr>
              <a:defRPr>
                <a:latin typeface="微软雅黑" panose="020B0503020204020204" charset="-122"/>
                <a:ea typeface="微软雅黑" panose="020B0503020204020204" charset="-122"/>
              </a:defRPr>
            </a:lvl2pPr>
            <a:lvl3pPr>
              <a:defRPr>
                <a:latin typeface="微软雅黑" panose="020B0503020204020204" charset="-122"/>
                <a:ea typeface="微软雅黑" panose="020B0503020204020204" charset="-122"/>
              </a:defRPr>
            </a:lvl3pPr>
            <a:lvl4pPr>
              <a:defRPr>
                <a:latin typeface="微软雅黑" panose="020B0503020204020204" charset="-122"/>
                <a:ea typeface="微软雅黑" panose="020B0503020204020204" charset="-122"/>
              </a:defRPr>
            </a:lvl4pPr>
            <a:lvl5pPr>
              <a:defRPr>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4"/>
            </p:custDataLst>
          </p:nvPr>
        </p:nvSpPr>
        <p:spPr/>
        <p:txBody>
          <a:bodyPr/>
          <a:lstStyle>
            <a:lvl1pPr>
              <a:defRPr>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lvl1pPr>
              <a:defRPr>
                <a:latin typeface="微软雅黑" panose="020B0503020204020204" charset="-122"/>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16"/>
            </p:custDataLst>
          </p:nvPr>
        </p:nvSpPr>
        <p:spPr/>
        <p:txBody>
          <a:bodyPr/>
          <a:lstStyle>
            <a:lvl1pPr>
              <a:defRPr>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9" name="组合 8"/>
          <p:cNvGrpSpPr/>
          <p:nvPr>
            <p:custDataLst>
              <p:tags r:id="rId2"/>
            </p:custDataLst>
          </p:nvPr>
        </p:nvGrpSpPr>
        <p:grpSpPr>
          <a:xfrm flipV="1">
            <a:off x="8256760" y="-16020"/>
            <a:ext cx="3935241" cy="6874019"/>
            <a:chOff x="7778078" y="0"/>
            <a:chExt cx="4413923" cy="3499502"/>
          </a:xfrm>
        </p:grpSpPr>
        <p:sp>
          <p:nvSpPr>
            <p:cNvPr id="10" name="任意多边形: 形状 9"/>
            <p:cNvSpPr/>
            <p:nvPr>
              <p:custDataLst>
                <p:tags r:id="rId3"/>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1" name="任意多边形: 形状 10"/>
            <p:cNvSpPr/>
            <p:nvPr>
              <p:custDataLst>
                <p:tags r:id="rId4"/>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2" name="任意多边形: 形状 11"/>
            <p:cNvSpPr/>
            <p:nvPr>
              <p:custDataLst>
                <p:tags r:id="rId5"/>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3" name="任意多边形: 形状 12"/>
            <p:cNvSpPr/>
            <p:nvPr>
              <p:custDataLst>
                <p:tags r:id="rId6"/>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sp>
        <p:nvSpPr>
          <p:cNvPr id="20" name="标题 1"/>
          <p:cNvSpPr>
            <a:spLocks noGrp="1"/>
          </p:cNvSpPr>
          <p:nvPr>
            <p:ph type="title" hasCustomPrompt="1"/>
            <p:custDataLst>
              <p:tags r:id="rId7"/>
            </p:custDataLst>
          </p:nvPr>
        </p:nvSpPr>
        <p:spPr>
          <a:xfrm>
            <a:off x="1072211" y="2550717"/>
            <a:ext cx="5023789" cy="656792"/>
          </a:xfrm>
        </p:spPr>
        <p:txBody>
          <a:bodyPr anchor="ctr">
            <a:normAutofit/>
          </a:bodyPr>
          <a:lstStyle>
            <a:lvl1pPr algn="l">
              <a:defRPr sz="3600" b="1">
                <a:solidFill>
                  <a:schemeClr val="tx2"/>
                </a:solidFill>
                <a:latin typeface="微软雅黑" panose="020B0503020204020204" charset="-122"/>
                <a:ea typeface="微软雅黑" panose="020B0503020204020204" charset="-122"/>
              </a:defRPr>
            </a:lvl1pPr>
          </a:lstStyle>
          <a:p>
            <a:r>
              <a:rPr lang="zh-CN" altLang="en-US" dirty="0"/>
              <a:t>单击此处编辑标题</a:t>
            </a:r>
            <a:endParaRPr lang="zh-CN" altLang="en-US" dirty="0"/>
          </a:p>
        </p:txBody>
      </p:sp>
      <p:sp>
        <p:nvSpPr>
          <p:cNvPr id="21" name="文本占位符 2"/>
          <p:cNvSpPr>
            <a:spLocks noGrp="1"/>
          </p:cNvSpPr>
          <p:nvPr>
            <p:ph type="body" idx="1"/>
            <p:custDataLst>
              <p:tags r:id="rId8"/>
            </p:custDataLst>
          </p:nvPr>
        </p:nvSpPr>
        <p:spPr>
          <a:xfrm>
            <a:off x="1066438" y="3279368"/>
            <a:ext cx="5023789" cy="1015623"/>
          </a:xfrm>
        </p:spPr>
        <p:txBody>
          <a:bodyPr anchor="t">
            <a:normAutofit/>
          </a:bodyPr>
          <a:lstStyle>
            <a:lvl1pPr marL="0" indent="0" algn="l">
              <a:buNone/>
              <a:defRPr sz="1800">
                <a:solidFill>
                  <a:schemeClr val="tx1">
                    <a:lumMod val="85000"/>
                    <a:lumOff val="15000"/>
                  </a:schemeClr>
                </a:solidFill>
                <a:latin typeface="微软雅黑" panose="020B0503020204020204" charset="-122"/>
                <a:ea typeface="微软雅黑" panose="020B050302020402020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2" name="日期占位符 1"/>
          <p:cNvSpPr>
            <a:spLocks noGrp="1"/>
          </p:cNvSpPr>
          <p:nvPr>
            <p:ph type="dt" sz="half" idx="10"/>
            <p:custDataLst>
              <p:tags r:id="rId9"/>
            </p:custDataLst>
          </p:nvPr>
        </p:nvSpPr>
        <p:spPr/>
        <p:txBody>
          <a:bodyPr/>
          <a:lstStyle>
            <a:lvl1pPr>
              <a:defRPr>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10"/>
            </p:custDataLst>
          </p:nvPr>
        </p:nvSpPr>
        <p:spPr/>
        <p:txBody>
          <a:bodyPr/>
          <a:lstStyle>
            <a:lvl1pPr>
              <a:defRPr>
                <a:latin typeface="微软雅黑" panose="020B0503020204020204" charset="-122"/>
                <a:ea typeface="微软雅黑" panose="020B0503020204020204" charset="-122"/>
              </a:defRPr>
            </a:lvl1pPr>
          </a:lstStyle>
          <a:p>
            <a:endParaRPr lang="zh-CN" altLang="en-US" dirty="0"/>
          </a:p>
        </p:txBody>
      </p:sp>
      <p:sp>
        <p:nvSpPr>
          <p:cNvPr id="4" name="灯片编号占位符 3"/>
          <p:cNvSpPr>
            <a:spLocks noGrp="1"/>
          </p:cNvSpPr>
          <p:nvPr>
            <p:ph type="sldNum" sz="quarter" idx="12"/>
            <p:custDataLst>
              <p:tags r:id="rId11"/>
            </p:custDataLst>
          </p:nvPr>
        </p:nvSpPr>
        <p:spPr/>
        <p:txBody>
          <a:bodyPr/>
          <a:lstStyle>
            <a:lvl1pPr>
              <a:defRPr>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ormAutofit/>
          </a:bodyPr>
          <a:lstStyle>
            <a:lvl1pPr>
              <a:defRPr sz="4000"/>
            </a:lvl1pPr>
          </a:lstStyle>
          <a:p>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874712" y="1854200"/>
            <a:ext cx="5112000" cy="4321175"/>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98600" y="1854200"/>
            <a:ext cx="5112000" cy="4321175"/>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74800" y="334800"/>
            <a:ext cx="10440000" cy="1368000"/>
          </a:xfrm>
        </p:spPr>
        <p:txBody>
          <a:bodyPr>
            <a:normAutofit/>
          </a:bodyPr>
          <a:lstStyle>
            <a:lvl1pPr>
              <a:defRPr sz="4000"/>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874713" y="1854298"/>
            <a:ext cx="5112000" cy="72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74712" y="2716271"/>
            <a:ext cx="5112000" cy="34560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95764" y="1854298"/>
            <a:ext cx="5112000" cy="72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95760" y="2716271"/>
            <a:ext cx="5112001" cy="34560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ormAutofit/>
          </a:bodyPr>
          <a:lstStyle>
            <a:lvl1pPr>
              <a:defRPr sz="4000"/>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74800" y="334800"/>
            <a:ext cx="4176000" cy="1620000"/>
          </a:xfrm>
        </p:spPr>
        <p:txBody>
          <a:bodyPr anchor="t" anchorCtr="0">
            <a:normAutofit/>
          </a:bodyPr>
          <a:lstStyle>
            <a:lvl1pPr>
              <a:defRPr sz="4000"/>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5193525" y="334800"/>
            <a:ext cx="6120000" cy="583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74800" y="2111473"/>
            <a:ext cx="4176000" cy="40536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9795909" y="333375"/>
            <a:ext cx="1512000" cy="5832000"/>
          </a:xfrm>
        </p:spPr>
        <p:txBody>
          <a:bodyPr vert="eaVert">
            <a:normAutofit/>
          </a:bodyPr>
          <a:lstStyle>
            <a:lvl1pPr>
              <a:defRPr sz="36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custDataLst>
              <p:tags r:id="rId3"/>
            </p:custDataLst>
          </p:nvPr>
        </p:nvSpPr>
        <p:spPr>
          <a:xfrm>
            <a:off x="874800" y="334800"/>
            <a:ext cx="8784000" cy="5832000"/>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74713" y="333375"/>
            <a:ext cx="10440000" cy="5832475"/>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grpSp>
        <p:nvGrpSpPr>
          <p:cNvPr id="16" name="组合 15"/>
          <p:cNvGrpSpPr/>
          <p:nvPr>
            <p:custDataLst>
              <p:tags r:id="rId2"/>
            </p:custDataLst>
          </p:nvPr>
        </p:nvGrpSpPr>
        <p:grpSpPr>
          <a:xfrm flipH="1">
            <a:off x="-1" y="0"/>
            <a:ext cx="3893927" cy="3087232"/>
            <a:chOff x="7778078" y="0"/>
            <a:chExt cx="4413923" cy="3499502"/>
          </a:xfrm>
        </p:grpSpPr>
        <p:sp>
          <p:nvSpPr>
            <p:cNvPr id="17" name="任意多边形: 形状 16"/>
            <p:cNvSpPr/>
            <p:nvPr>
              <p:custDataLst>
                <p:tags r:id="rId3"/>
              </p:custDataLst>
            </p:nvPr>
          </p:nvSpPr>
          <p:spPr bwMode="auto">
            <a:xfrm>
              <a:off x="7778078" y="1"/>
              <a:ext cx="4413922" cy="3499501"/>
            </a:xfrm>
            <a:custGeom>
              <a:avLst/>
              <a:gdLst>
                <a:gd name="connsiteX0" fmla="*/ 0 w 4413922"/>
                <a:gd name="connsiteY0" fmla="*/ 0 h 3499501"/>
                <a:gd name="connsiteX1" fmla="*/ 4413922 w 4413922"/>
                <a:gd name="connsiteY1" fmla="*/ 0 h 3499501"/>
                <a:gd name="connsiteX2" fmla="*/ 4413922 w 4413922"/>
                <a:gd name="connsiteY2" fmla="*/ 3499501 h 3499501"/>
              </a:gdLst>
              <a:ahLst/>
              <a:cxnLst>
                <a:cxn ang="0">
                  <a:pos x="connsiteX0" y="connsiteY0"/>
                </a:cxn>
                <a:cxn ang="0">
                  <a:pos x="connsiteX1" y="connsiteY1"/>
                </a:cxn>
                <a:cxn ang="0">
                  <a:pos x="connsiteX2" y="connsiteY2"/>
                </a:cxn>
              </a:cxnLst>
              <a:rect l="l" t="t" r="r" b="b"/>
              <a:pathLst>
                <a:path w="4413922" h="3499501">
                  <a:moveTo>
                    <a:pt x="0" y="0"/>
                  </a:moveTo>
                  <a:lnTo>
                    <a:pt x="4413922" y="0"/>
                  </a:lnTo>
                  <a:lnTo>
                    <a:pt x="4413922" y="3499501"/>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19" name="任意多边形: 形状 18"/>
            <p:cNvSpPr/>
            <p:nvPr>
              <p:custDataLst>
                <p:tags r:id="rId4"/>
              </p:custDataLst>
            </p:nvPr>
          </p:nvSpPr>
          <p:spPr bwMode="auto">
            <a:xfrm>
              <a:off x="7821128" y="0"/>
              <a:ext cx="4370872" cy="2993432"/>
            </a:xfrm>
            <a:custGeom>
              <a:avLst/>
              <a:gdLst>
                <a:gd name="connsiteX0" fmla="*/ 0 w 4370872"/>
                <a:gd name="connsiteY0" fmla="*/ 0 h 2993432"/>
                <a:gd name="connsiteX1" fmla="*/ 4370872 w 4370872"/>
                <a:gd name="connsiteY1" fmla="*/ 0 h 2993432"/>
                <a:gd name="connsiteX2" fmla="*/ 4370872 w 4370872"/>
                <a:gd name="connsiteY2" fmla="*/ 2993432 h 2993432"/>
              </a:gdLst>
              <a:ahLst/>
              <a:cxnLst>
                <a:cxn ang="0">
                  <a:pos x="connsiteX0" y="connsiteY0"/>
                </a:cxn>
                <a:cxn ang="0">
                  <a:pos x="connsiteX1" y="connsiteY1"/>
                </a:cxn>
                <a:cxn ang="0">
                  <a:pos x="connsiteX2" y="connsiteY2"/>
                </a:cxn>
              </a:cxnLst>
              <a:rect l="l" t="t" r="r" b="b"/>
              <a:pathLst>
                <a:path w="4370872" h="2993432">
                  <a:moveTo>
                    <a:pt x="0" y="0"/>
                  </a:moveTo>
                  <a:lnTo>
                    <a:pt x="4370872" y="0"/>
                  </a:lnTo>
                  <a:lnTo>
                    <a:pt x="4370872" y="2993432"/>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1" name="任意多边形: 形状 20"/>
            <p:cNvSpPr/>
            <p:nvPr>
              <p:custDataLst>
                <p:tags r:id="rId5"/>
              </p:custDataLst>
            </p:nvPr>
          </p:nvSpPr>
          <p:spPr bwMode="auto">
            <a:xfrm>
              <a:off x="7889890" y="1"/>
              <a:ext cx="4302111" cy="2419939"/>
            </a:xfrm>
            <a:custGeom>
              <a:avLst/>
              <a:gdLst>
                <a:gd name="connsiteX0" fmla="*/ 0 w 4302111"/>
                <a:gd name="connsiteY0" fmla="*/ 0 h 2419939"/>
                <a:gd name="connsiteX1" fmla="*/ 4302111 w 4302111"/>
                <a:gd name="connsiteY1" fmla="*/ 0 h 2419939"/>
                <a:gd name="connsiteX2" fmla="*/ 4302111 w 4302111"/>
                <a:gd name="connsiteY2" fmla="*/ 2419939 h 2419939"/>
              </a:gdLst>
              <a:ahLst/>
              <a:cxnLst>
                <a:cxn ang="0">
                  <a:pos x="connsiteX0" y="connsiteY0"/>
                </a:cxn>
                <a:cxn ang="0">
                  <a:pos x="connsiteX1" y="connsiteY1"/>
                </a:cxn>
                <a:cxn ang="0">
                  <a:pos x="connsiteX2" y="connsiteY2"/>
                </a:cxn>
              </a:cxnLst>
              <a:rect l="l" t="t" r="r" b="b"/>
              <a:pathLst>
                <a:path w="4302111" h="2419939">
                  <a:moveTo>
                    <a:pt x="0" y="0"/>
                  </a:moveTo>
                  <a:lnTo>
                    <a:pt x="4302111" y="0"/>
                  </a:lnTo>
                  <a:lnTo>
                    <a:pt x="4302111" y="241993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4" name="任意多边形: 形状 23"/>
            <p:cNvSpPr/>
            <p:nvPr>
              <p:custDataLst>
                <p:tags r:id="rId6"/>
              </p:custDataLst>
            </p:nvPr>
          </p:nvSpPr>
          <p:spPr bwMode="auto">
            <a:xfrm>
              <a:off x="7985356" y="0"/>
              <a:ext cx="4206644" cy="1895952"/>
            </a:xfrm>
            <a:custGeom>
              <a:avLst/>
              <a:gdLst>
                <a:gd name="connsiteX0" fmla="*/ 0 w 4206644"/>
                <a:gd name="connsiteY0" fmla="*/ 0 h 1895952"/>
                <a:gd name="connsiteX1" fmla="*/ 4206644 w 4206644"/>
                <a:gd name="connsiteY1" fmla="*/ 0 h 1895952"/>
                <a:gd name="connsiteX2" fmla="*/ 4206644 w 4206644"/>
                <a:gd name="connsiteY2" fmla="*/ 1895952 h 1895952"/>
              </a:gdLst>
              <a:ahLst/>
              <a:cxnLst>
                <a:cxn ang="0">
                  <a:pos x="connsiteX0" y="connsiteY0"/>
                </a:cxn>
                <a:cxn ang="0">
                  <a:pos x="connsiteX1" y="connsiteY1"/>
                </a:cxn>
                <a:cxn ang="0">
                  <a:pos x="connsiteX2" y="connsiteY2"/>
                </a:cxn>
              </a:cxnLst>
              <a:rect l="l" t="t" r="r" b="b"/>
              <a:pathLst>
                <a:path w="4206644" h="1895952">
                  <a:moveTo>
                    <a:pt x="0" y="0"/>
                  </a:moveTo>
                  <a:lnTo>
                    <a:pt x="4206644" y="0"/>
                  </a:lnTo>
                  <a:lnTo>
                    <a:pt x="4206644" y="1895952"/>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grpSp>
      <p:grpSp>
        <p:nvGrpSpPr>
          <p:cNvPr id="25" name="组合 24"/>
          <p:cNvGrpSpPr/>
          <p:nvPr>
            <p:custDataLst>
              <p:tags r:id="rId7"/>
            </p:custDataLst>
          </p:nvPr>
        </p:nvGrpSpPr>
        <p:grpSpPr>
          <a:xfrm flipH="1">
            <a:off x="-12089" y="4291344"/>
            <a:ext cx="12204089" cy="2566658"/>
            <a:chOff x="-12088" y="4794394"/>
            <a:chExt cx="12204089" cy="2063607"/>
          </a:xfrm>
        </p:grpSpPr>
        <p:sp>
          <p:nvSpPr>
            <p:cNvPr id="26" name="任意多边形: 形状 25"/>
            <p:cNvSpPr/>
            <p:nvPr>
              <p:custDataLst>
                <p:tags r:id="rId8"/>
              </p:custDataLst>
            </p:nvPr>
          </p:nvSpPr>
          <p:spPr bwMode="auto">
            <a:xfrm>
              <a:off x="554582" y="4942832"/>
              <a:ext cx="11637418" cy="1915168"/>
            </a:xfrm>
            <a:custGeom>
              <a:avLst/>
              <a:gdLst>
                <a:gd name="connsiteX0" fmla="*/ 8612903 w 11637418"/>
                <a:gd name="connsiteY0" fmla="*/ 0 h 1915168"/>
                <a:gd name="connsiteX1" fmla="*/ 11637418 w 11637418"/>
                <a:gd name="connsiteY1" fmla="*/ 1581105 h 1915168"/>
                <a:gd name="connsiteX2" fmla="*/ 11637418 w 11637418"/>
                <a:gd name="connsiteY2" fmla="*/ 1915168 h 1915168"/>
                <a:gd name="connsiteX3" fmla="*/ 0 w 11637418"/>
                <a:gd name="connsiteY3" fmla="*/ 1915168 h 1915168"/>
              </a:gdLst>
              <a:ahLst/>
              <a:cxnLst>
                <a:cxn ang="0">
                  <a:pos x="connsiteX0" y="connsiteY0"/>
                </a:cxn>
                <a:cxn ang="0">
                  <a:pos x="connsiteX1" y="connsiteY1"/>
                </a:cxn>
                <a:cxn ang="0">
                  <a:pos x="connsiteX2" y="connsiteY2"/>
                </a:cxn>
                <a:cxn ang="0">
                  <a:pos x="connsiteX3" y="connsiteY3"/>
                </a:cxn>
              </a:cxnLst>
              <a:rect l="l" t="t" r="r" b="b"/>
              <a:pathLst>
                <a:path w="11637418" h="1915168">
                  <a:moveTo>
                    <a:pt x="8612903" y="0"/>
                  </a:moveTo>
                  <a:lnTo>
                    <a:pt x="11637418" y="1581105"/>
                  </a:lnTo>
                  <a:lnTo>
                    <a:pt x="11637418" y="1915168"/>
                  </a:lnTo>
                  <a:lnTo>
                    <a:pt x="0" y="1915168"/>
                  </a:lnTo>
                  <a:close/>
                </a:path>
              </a:pathLst>
            </a:custGeom>
            <a:solidFill>
              <a:schemeClr val="accent1">
                <a:lumMod val="40000"/>
                <a:lumOff val="60000"/>
                <a:alpha val="34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a:latin typeface="微软雅黑" panose="020B0503020204020204" charset="-122"/>
                <a:ea typeface="微软雅黑" panose="020B0503020204020204" charset="-122"/>
              </a:endParaRPr>
            </a:p>
          </p:txBody>
        </p:sp>
        <p:sp>
          <p:nvSpPr>
            <p:cNvPr id="27" name="任意多边形: 形状 26"/>
            <p:cNvSpPr/>
            <p:nvPr>
              <p:custDataLst>
                <p:tags r:id="rId9"/>
              </p:custDataLst>
            </p:nvPr>
          </p:nvSpPr>
          <p:spPr bwMode="auto">
            <a:xfrm>
              <a:off x="335096" y="4794394"/>
              <a:ext cx="11856904" cy="2063607"/>
            </a:xfrm>
            <a:custGeom>
              <a:avLst/>
              <a:gdLst>
                <a:gd name="connsiteX0" fmla="*/ 7128328 w 11856904"/>
                <a:gd name="connsiteY0" fmla="*/ 0 h 2063607"/>
                <a:gd name="connsiteX1" fmla="*/ 11856904 w 11856904"/>
                <a:gd name="connsiteY1" fmla="*/ 1832069 h 2063607"/>
                <a:gd name="connsiteX2" fmla="*/ 11856904 w 11856904"/>
                <a:gd name="connsiteY2" fmla="*/ 2063607 h 2063607"/>
                <a:gd name="connsiteX3" fmla="*/ 0 w 11856904"/>
                <a:gd name="connsiteY3" fmla="*/ 2063607 h 2063607"/>
              </a:gdLst>
              <a:ahLst/>
              <a:cxnLst>
                <a:cxn ang="0">
                  <a:pos x="connsiteX0" y="connsiteY0"/>
                </a:cxn>
                <a:cxn ang="0">
                  <a:pos x="connsiteX1" y="connsiteY1"/>
                </a:cxn>
                <a:cxn ang="0">
                  <a:pos x="connsiteX2" y="connsiteY2"/>
                </a:cxn>
                <a:cxn ang="0">
                  <a:pos x="connsiteX3" y="connsiteY3"/>
                </a:cxn>
              </a:cxnLst>
              <a:rect l="l" t="t" r="r" b="b"/>
              <a:pathLst>
                <a:path w="11856904" h="2063607">
                  <a:moveTo>
                    <a:pt x="7128328" y="0"/>
                  </a:moveTo>
                  <a:lnTo>
                    <a:pt x="11856904" y="1832069"/>
                  </a:lnTo>
                  <a:lnTo>
                    <a:pt x="11856904" y="2063607"/>
                  </a:lnTo>
                  <a:lnTo>
                    <a:pt x="0" y="2063607"/>
                  </a:lnTo>
                  <a:close/>
                </a:path>
              </a:pathLst>
            </a:custGeom>
            <a:solidFill>
              <a:schemeClr val="accent2">
                <a:lumMod val="60000"/>
                <a:lumOff val="40000"/>
                <a:alpha val="47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latin typeface="微软雅黑" panose="020B0503020204020204" charset="-122"/>
                <a:ea typeface="微软雅黑" panose="020B0503020204020204" charset="-122"/>
              </a:endParaRPr>
            </a:p>
          </p:txBody>
        </p:sp>
        <p:sp>
          <p:nvSpPr>
            <p:cNvPr id="28" name="任意多边形: 形状 27"/>
            <p:cNvSpPr/>
            <p:nvPr>
              <p:custDataLst>
                <p:tags r:id="rId10"/>
              </p:custDataLst>
            </p:nvPr>
          </p:nvSpPr>
          <p:spPr bwMode="auto">
            <a:xfrm>
              <a:off x="139320" y="4847832"/>
              <a:ext cx="12052680" cy="2010168"/>
            </a:xfrm>
            <a:custGeom>
              <a:avLst/>
              <a:gdLst>
                <a:gd name="connsiteX0" fmla="*/ 5073792 w 12052680"/>
                <a:gd name="connsiteY0" fmla="*/ 0 h 2010168"/>
                <a:gd name="connsiteX1" fmla="*/ 12052680 w 12052680"/>
                <a:gd name="connsiteY1" fmla="*/ 1869250 h 2010168"/>
                <a:gd name="connsiteX2" fmla="*/ 12052680 w 12052680"/>
                <a:gd name="connsiteY2" fmla="*/ 2010168 h 2010168"/>
                <a:gd name="connsiteX3" fmla="*/ 0 w 12052680"/>
                <a:gd name="connsiteY3" fmla="*/ 2010168 h 2010168"/>
              </a:gdLst>
              <a:ahLst/>
              <a:cxnLst>
                <a:cxn ang="0">
                  <a:pos x="connsiteX0" y="connsiteY0"/>
                </a:cxn>
                <a:cxn ang="0">
                  <a:pos x="connsiteX1" y="connsiteY1"/>
                </a:cxn>
                <a:cxn ang="0">
                  <a:pos x="connsiteX2" y="connsiteY2"/>
                </a:cxn>
                <a:cxn ang="0">
                  <a:pos x="connsiteX3" y="connsiteY3"/>
                </a:cxn>
              </a:cxnLst>
              <a:rect l="l" t="t" r="r" b="b"/>
              <a:pathLst>
                <a:path w="12052680" h="2010168">
                  <a:moveTo>
                    <a:pt x="5073792" y="0"/>
                  </a:moveTo>
                  <a:lnTo>
                    <a:pt x="12052680" y="1869250"/>
                  </a:lnTo>
                  <a:lnTo>
                    <a:pt x="12052680" y="2010168"/>
                  </a:lnTo>
                  <a:lnTo>
                    <a:pt x="0" y="201016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a:latin typeface="微软雅黑" panose="020B0503020204020204" charset="-122"/>
                <a:ea typeface="微软雅黑" panose="020B0503020204020204" charset="-122"/>
              </a:endParaRPr>
            </a:p>
          </p:txBody>
        </p:sp>
        <p:sp>
          <p:nvSpPr>
            <p:cNvPr id="29" name="任意多边形: 形状 28"/>
            <p:cNvSpPr/>
            <p:nvPr>
              <p:custDataLst>
                <p:tags r:id="rId11"/>
              </p:custDataLst>
            </p:nvPr>
          </p:nvSpPr>
          <p:spPr bwMode="auto">
            <a:xfrm>
              <a:off x="-12088" y="5275332"/>
              <a:ext cx="12204089" cy="1582668"/>
            </a:xfrm>
            <a:custGeom>
              <a:avLst/>
              <a:gdLst>
                <a:gd name="connsiteX0" fmla="*/ 2856139 w 12204089"/>
                <a:gd name="connsiteY0" fmla="*/ 0 h 1582668"/>
                <a:gd name="connsiteX1" fmla="*/ 12204089 w 12204089"/>
                <a:gd name="connsiteY1" fmla="*/ 1521377 h 1582668"/>
                <a:gd name="connsiteX2" fmla="*/ 12204089 w 12204089"/>
                <a:gd name="connsiteY2" fmla="*/ 1582668 h 1582668"/>
                <a:gd name="connsiteX3" fmla="*/ 0 w 12204089"/>
                <a:gd name="connsiteY3" fmla="*/ 1582668 h 1582668"/>
              </a:gdLst>
              <a:ahLst/>
              <a:cxnLst>
                <a:cxn ang="0">
                  <a:pos x="connsiteX0" y="connsiteY0"/>
                </a:cxn>
                <a:cxn ang="0">
                  <a:pos x="connsiteX1" y="connsiteY1"/>
                </a:cxn>
                <a:cxn ang="0">
                  <a:pos x="connsiteX2" y="connsiteY2"/>
                </a:cxn>
                <a:cxn ang="0">
                  <a:pos x="connsiteX3" y="connsiteY3"/>
                </a:cxn>
              </a:cxnLst>
              <a:rect l="l" t="t" r="r" b="b"/>
              <a:pathLst>
                <a:path w="12204089" h="1582668">
                  <a:moveTo>
                    <a:pt x="2856139" y="0"/>
                  </a:moveTo>
                  <a:lnTo>
                    <a:pt x="12204089" y="1521377"/>
                  </a:lnTo>
                  <a:lnTo>
                    <a:pt x="12204089" y="1582668"/>
                  </a:lnTo>
                  <a:lnTo>
                    <a:pt x="0" y="1582668"/>
                  </a:lnTo>
                  <a:close/>
                </a:path>
              </a:pathLst>
            </a:custGeom>
            <a:solidFill>
              <a:schemeClr val="accent1">
                <a:alpha val="7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pPr lvl="0"/>
              <a:endParaRPr lang="zh-CN" altLang="en-US" dirty="0">
                <a:latin typeface="微软雅黑" panose="020B0503020204020204" charset="-122"/>
                <a:ea typeface="微软雅黑" panose="020B0503020204020204" charset="-122"/>
              </a:endParaRPr>
            </a:p>
          </p:txBody>
        </p:sp>
      </p:grpSp>
      <p:sp>
        <p:nvSpPr>
          <p:cNvPr id="13" name="标题 1"/>
          <p:cNvSpPr>
            <a:spLocks noGrp="1"/>
          </p:cNvSpPr>
          <p:nvPr>
            <p:ph type="ctrTitle" hasCustomPrompt="1"/>
            <p:custDataLst>
              <p:tags r:id="rId12"/>
            </p:custDataLst>
          </p:nvPr>
        </p:nvSpPr>
        <p:spPr>
          <a:xfrm>
            <a:off x="5177222" y="2132369"/>
            <a:ext cx="6204888" cy="1983655"/>
          </a:xfrm>
        </p:spPr>
        <p:txBody>
          <a:bodyPr anchor="ctr">
            <a:normAutofit/>
          </a:bodyPr>
          <a:lstStyle>
            <a:lvl1pPr marL="0" indent="0" algn="r">
              <a:lnSpc>
                <a:spcPct val="90000"/>
              </a:lnSpc>
              <a:buFont typeface="Arial" panose="020B0604020202020204" pitchFamily="34" charset="0"/>
              <a:buNone/>
              <a:defRPr sz="9600">
                <a:solidFill>
                  <a:schemeClr val="tx1">
                    <a:lumMod val="85000"/>
                    <a:lumOff val="15000"/>
                  </a:schemeClr>
                </a:solidFill>
                <a:latin typeface="微软雅黑" panose="020B0503020204020204" charset="-122"/>
                <a:ea typeface="微软雅黑" panose="020B0503020204020204" charset="-122"/>
              </a:defRPr>
            </a:lvl1pPr>
          </a:lstStyle>
          <a:p>
            <a:r>
              <a:rPr lang="zh-CN" altLang="en-US" dirty="0"/>
              <a:t>编辑标题</a:t>
            </a:r>
            <a:endParaRPr lang="zh-CN" altLang="en-US" dirty="0"/>
          </a:p>
        </p:txBody>
      </p:sp>
      <p:sp>
        <p:nvSpPr>
          <p:cNvPr id="4" name="日期占位符 3"/>
          <p:cNvSpPr>
            <a:spLocks noGrp="1"/>
          </p:cNvSpPr>
          <p:nvPr>
            <p:ph type="dt" sz="half" idx="19"/>
            <p:custDataLst>
              <p:tags r:id="rId13"/>
            </p:custDataLst>
          </p:nvPr>
        </p:nvSpPr>
        <p:spPr/>
        <p:txBody>
          <a:bodyPr/>
          <a:lstStyle>
            <a:lvl1pPr>
              <a:defRPr>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20"/>
            <p:custDataLst>
              <p:tags r:id="rId14"/>
            </p:custDataLst>
          </p:nvPr>
        </p:nvSpPr>
        <p:spPr/>
        <p:txBody>
          <a:bodyPr/>
          <a:lstStyle>
            <a:lvl1pPr>
              <a:defRPr>
                <a:latin typeface="微软雅黑" panose="020B0503020204020204" charset="-122"/>
                <a:ea typeface="微软雅黑" panose="020B0503020204020204" charset="-122"/>
              </a:defRPr>
            </a:lvl1pPr>
          </a:lstStyle>
          <a:p>
            <a:endParaRPr lang="zh-CN" altLang="en-US" dirty="0"/>
          </a:p>
        </p:txBody>
      </p:sp>
      <p:sp>
        <p:nvSpPr>
          <p:cNvPr id="6" name="灯片编号占位符 5"/>
          <p:cNvSpPr>
            <a:spLocks noGrp="1"/>
          </p:cNvSpPr>
          <p:nvPr>
            <p:ph type="sldNum" sz="quarter" idx="21"/>
            <p:custDataLst>
              <p:tags r:id="rId15"/>
            </p:custDataLst>
          </p:nvPr>
        </p:nvSpPr>
        <p:spPr/>
        <p:txBody>
          <a:bodyPr/>
          <a:lstStyle>
            <a:lvl1pPr>
              <a:defRPr>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8" Type="http://schemas.openxmlformats.org/officeDocument/2006/relationships/theme" Target="../theme/theme2.xml"/><Relationship Id="rId17" Type="http://schemas.openxmlformats.org/officeDocument/2006/relationships/tags" Target="../tags/tag104.xml"/><Relationship Id="rId16" Type="http://schemas.openxmlformats.org/officeDocument/2006/relationships/tags" Target="../tags/tag103.xml"/><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76000" y="333375"/>
            <a:ext cx="10440000" cy="1366838"/>
          </a:xfrm>
          <a:prstGeom prst="rect">
            <a:avLst/>
          </a:prstGeom>
        </p:spPr>
        <p:txBody>
          <a:bodyPr vert="horz" lIns="91440" tIns="45720" rIns="91440" bIns="46800" rtlCol="0" anchor="b">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76000" y="1854000"/>
            <a:ext cx="10440000" cy="4320000"/>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latin typeface="微软雅黑" panose="020B0503020204020204" charset="-122"/>
                <a:ea typeface="微软雅黑" panose="020B050302020402020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latin typeface="微软雅黑" panose="020B0503020204020204" charset="-122"/>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latin typeface="微软雅黑" panose="020B0503020204020204" charset="-122"/>
                <a:ea typeface="微软雅黑" panose="020B050302020402020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mc:Choice xmlns:p14="http://schemas.microsoft.com/office/powerpoint/2010/main" Requires="p14">
      <p:transition p14:dur="500">
        <p:random/>
      </p:transition>
    </mc:Choice>
    <mc:Fallback>
      <p:transition>
        <p:random/>
      </p:transition>
    </mc:Fallback>
  </mc:AlternateConten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微软雅黑" panose="020B0503020204020204" charset="-122"/>
          <a:ea typeface="微软雅黑" panose="020B0503020204020204" charset="-122"/>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lumMod val="85000"/>
              <a:lumOff val="15000"/>
            </a:schemeClr>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lumMod val="85000"/>
              <a:lumOff val="15000"/>
            </a:schemeClr>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85000"/>
              <a:lumOff val="15000"/>
            </a:schemeClr>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85000"/>
              <a:lumOff val="15000"/>
            </a:schemeClr>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85000"/>
              <a:lumOff val="15000"/>
            </a:schemeClr>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06.xml"/><Relationship Id="rId1" Type="http://schemas.openxmlformats.org/officeDocument/2006/relationships/tags" Target="../tags/tag105.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9.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0.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23.xml"/><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5.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6.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27.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9.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0.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31.xml"/><Relationship Id="rId1" Type="http://schemas.openxmlformats.org/officeDocument/2006/relationships/image" Target="../media/image6.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3.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4.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5.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0.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37.xml"/><Relationship Id="rId1" Type="http://schemas.openxmlformats.org/officeDocument/2006/relationships/image" Target="../media/image7.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8.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9.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0.xml"/><Relationship Id="rId1" Type="http://schemas.openxmlformats.org/officeDocument/2006/relationships/image" Target="../media/image8.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1.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2.xml"/><Relationship Id="rId1" Type="http://schemas.openxmlformats.org/officeDocument/2006/relationships/image" Target="../media/image9.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3.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4.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5.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46.xml"/></Relationships>
</file>

<file path=ppt/slides/_rels/slide4.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12.xml"/><Relationship Id="rId3" Type="http://schemas.openxmlformats.org/officeDocument/2006/relationships/tags" Target="../tags/tag111.xml"/><Relationship Id="rId2" Type="http://schemas.openxmlformats.org/officeDocument/2006/relationships/image" Target="../media/image1.wmf"/><Relationship Id="rId1"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7.xml"/><Relationship Id="rId1"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48.xml"/><Relationship Id="rId1" Type="http://schemas.openxmlformats.org/officeDocument/2006/relationships/image" Target="../media/image11.png"/></Relationships>
</file>

<file path=ppt/slides/_rels/slide42.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49.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0.xml"/></Relationships>
</file>

<file path=ppt/slides/_rels/slide44.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12.xml"/><Relationship Id="rId3" Type="http://schemas.openxmlformats.org/officeDocument/2006/relationships/tags" Target="../tags/tag151.xml"/><Relationship Id="rId2" Type="http://schemas.openxmlformats.org/officeDocument/2006/relationships/image" Target="../media/image16.wmf"/><Relationship Id="rId1" Type="http://schemas.openxmlformats.org/officeDocument/2006/relationships/oleObject" Target="../embeddings/oleObject2.bin"/></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2.xml"/><Relationship Id="rId1" Type="http://schemas.openxmlformats.org/officeDocument/2006/relationships/image" Target="../media/image17.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3.xml"/><Relationship Id="rId1" Type="http://schemas.openxmlformats.org/officeDocument/2006/relationships/image" Target="../media/image18.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4.xml"/><Relationship Id="rId1" Type="http://schemas.openxmlformats.org/officeDocument/2006/relationships/image" Target="../media/image19.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5.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6.xml"/><Relationship Id="rId1" Type="http://schemas.openxmlformats.org/officeDocument/2006/relationships/image" Target="../media/image20.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2.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7.xml"/><Relationship Id="rId1" Type="http://schemas.openxmlformats.org/officeDocument/2006/relationships/image" Target="../media/image21.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58.xml"/><Relationship Id="rId1" Type="http://schemas.openxmlformats.org/officeDocument/2006/relationships/image" Target="../media/image22.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9.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60.xml"/><Relationship Id="rId1" Type="http://schemas.openxmlformats.org/officeDocument/2006/relationships/image" Target="../media/image23.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1.xml"/></Relationships>
</file>

<file path=ppt/slides/_rels/slide55.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62.xml"/><Relationship Id="rId2" Type="http://schemas.openxmlformats.org/officeDocument/2006/relationships/image" Target="../media/image25.png"/><Relationship Id="rId1" Type="http://schemas.openxmlformats.org/officeDocument/2006/relationships/image" Target="../media/image24.png"/></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63.xml"/><Relationship Id="rId2" Type="http://schemas.openxmlformats.org/officeDocument/2006/relationships/image" Target="../media/image27.png"/><Relationship Id="rId1" Type="http://schemas.openxmlformats.org/officeDocument/2006/relationships/image" Target="../media/image26.pn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64.xml"/><Relationship Id="rId2" Type="http://schemas.openxmlformats.org/officeDocument/2006/relationships/image" Target="../media/image29.png"/><Relationship Id="rId1" Type="http://schemas.openxmlformats.org/officeDocument/2006/relationships/image" Target="../media/image28.png"/></Relationships>
</file>

<file path=ppt/slides/_rels/slide5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65.xml"/><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59.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66.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13.xml"/><Relationship Id="rId2" Type="http://schemas.openxmlformats.org/officeDocument/2006/relationships/image" Target="../media/image3.png"/><Relationship Id="rId1" Type="http://schemas.openxmlformats.org/officeDocument/2006/relationships/image" Target="../media/image2.jpeg"/></Relationships>
</file>

<file path=ppt/slides/_rels/slide60.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67.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68.xml"/><Relationship Id="rId2" Type="http://schemas.openxmlformats.org/officeDocument/2006/relationships/image" Target="../media/image41.png"/><Relationship Id="rId1" Type="http://schemas.openxmlformats.org/officeDocument/2006/relationships/image" Target="../media/image40.pn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69.xml"/><Relationship Id="rId1" Type="http://schemas.openxmlformats.org/officeDocument/2006/relationships/image" Target="../media/image42.pn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70.xml"/><Relationship Id="rId1" Type="http://schemas.openxmlformats.org/officeDocument/2006/relationships/image" Target="../media/image43.png"/></Relationships>
</file>

<file path=ppt/slides/_rels/slide64.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71.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72.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73.xml"/><Relationship Id="rId1" Type="http://schemas.openxmlformats.org/officeDocument/2006/relationships/image" Target="../media/image47.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74.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75.xml"/><Relationship Id="rId1" Type="http://schemas.openxmlformats.org/officeDocument/2006/relationships/image" Target="../media/image48.jpeg"/></Relationships>
</file>

<file path=ppt/slides/_rels/slide69.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76.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4.xml"/></Relationships>
</file>

<file path=ppt/slides/_rels/slide70.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77.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78.xml"/><Relationship Id="rId1" Type="http://schemas.openxmlformats.org/officeDocument/2006/relationships/image" Target="../media/image54.png"/></Relationships>
</file>

<file path=ppt/slides/_rels/slide72.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79.xml"/><Relationship Id="rId2" Type="http://schemas.openxmlformats.org/officeDocument/2006/relationships/image" Target="../media/image56.png"/><Relationship Id="rId1" Type="http://schemas.openxmlformats.org/officeDocument/2006/relationships/image" Target="../media/image55.png"/></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80.xml"/><Relationship Id="rId1" Type="http://schemas.openxmlformats.org/officeDocument/2006/relationships/image" Target="../media/image57.png"/></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1.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2.xml"/></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3.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4.xm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5.xm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 name="标题 1104"/>
          <p:cNvSpPr>
            <a:spLocks noGrp="1"/>
          </p:cNvSpPr>
          <p:nvPr>
            <p:ph type="ctrTitle"/>
            <p:custDataLst>
              <p:tags r:id="rId1"/>
            </p:custDataLst>
          </p:nvPr>
        </p:nvSpPr>
        <p:spPr>
          <a:xfrm>
            <a:off x="781685" y="509905"/>
            <a:ext cx="9138920" cy="1036955"/>
          </a:xfrm>
        </p:spPr>
        <p:txBody>
          <a:bodyPr>
            <a:normAutofit/>
          </a:bodyPr>
          <a:lstStyle/>
          <a:p>
            <a:pPr algn="ctr"/>
            <a:r>
              <a:rPr lang="zh-CN" altLang="en-US" b="1" dirty="0">
                <a:sym typeface="+mn-ea"/>
              </a:rPr>
              <a:t>第</a:t>
            </a:r>
            <a:r>
              <a:rPr lang="en-US" altLang="zh-CN" b="1" dirty="0">
                <a:sym typeface="+mn-ea"/>
              </a:rPr>
              <a:t>3</a:t>
            </a:r>
            <a:r>
              <a:rPr lang="zh-CN" altLang="en-US" b="1" dirty="0">
                <a:sym typeface="+mn-ea"/>
              </a:rPr>
              <a:t>章 关系数据模型与关系运算</a:t>
            </a:r>
            <a:endParaRPr lang="zh-CN" altLang="en-US" dirty="0"/>
          </a:p>
        </p:txBody>
      </p:sp>
      <p:sp>
        <p:nvSpPr>
          <p:cNvPr id="4" name="文本占位符 3"/>
          <p:cNvSpPr/>
          <p:nvPr>
            <p:ph type="body" sz="quarter" idx="14"/>
          </p:nvPr>
        </p:nvSpPr>
        <p:spPr>
          <a:xfrm>
            <a:off x="1160780" y="1648460"/>
            <a:ext cx="7614920" cy="4749165"/>
          </a:xfrm>
        </p:spPr>
        <p:txBody>
          <a:bodyPr>
            <a:noAutofit/>
          </a:bodyPr>
          <a:p>
            <a:pPr marL="0" indent="0">
              <a:buFont typeface="Wingdings" panose="05000000000000000000" charset="0"/>
              <a:buNone/>
            </a:pPr>
            <a:r>
              <a:rPr lang="zh-CN" altLang="en-US" sz="3600" b="1"/>
              <a:t>3.1 关系模型概述</a:t>
            </a:r>
            <a:endParaRPr lang="zh-CN" altLang="en-US" sz="3600" b="1"/>
          </a:p>
          <a:p>
            <a:pPr marL="0" indent="0">
              <a:buFont typeface="Wingdings" panose="05000000000000000000" charset="0"/>
              <a:buNone/>
            </a:pPr>
            <a:r>
              <a:rPr lang="zh-CN" altLang="en-US" sz="3600" b="1"/>
              <a:t>3.2 关系的键与关系的完整性</a:t>
            </a:r>
            <a:endParaRPr lang="zh-CN" altLang="en-US" sz="3600" b="1"/>
          </a:p>
          <a:p>
            <a:pPr marL="0" indent="0">
              <a:buFont typeface="Wingdings" panose="05000000000000000000" charset="0"/>
              <a:buNone/>
            </a:pPr>
            <a:r>
              <a:rPr lang="zh-CN" altLang="en-US" sz="3600" b="1"/>
              <a:t>3.3 从E-R模型到关系模型</a:t>
            </a:r>
            <a:endParaRPr lang="zh-CN" altLang="en-US" sz="3600" b="1"/>
          </a:p>
          <a:p>
            <a:pPr marL="0" indent="0">
              <a:buFont typeface="Wingdings" panose="05000000000000000000" charset="0"/>
              <a:buNone/>
            </a:pPr>
            <a:r>
              <a:rPr lang="zh-CN" altLang="en-US" sz="3600" b="1"/>
              <a:t>3.4 关系代数</a:t>
            </a:r>
            <a:endParaRPr lang="zh-CN" altLang="en-US" sz="3600" b="1"/>
          </a:p>
          <a:p>
            <a:pPr marL="0" indent="0">
              <a:buFont typeface="Wingdings" panose="05000000000000000000" charset="0"/>
              <a:buNone/>
            </a:pPr>
            <a:r>
              <a:rPr lang="zh-CN" altLang="en-US" sz="3600" b="1"/>
              <a:t>3.5 关系代数表达式的优化</a:t>
            </a:r>
            <a:endParaRPr lang="zh-CN" altLang="en-US" sz="3600" b="1"/>
          </a:p>
          <a:p>
            <a:pPr marL="0" indent="0">
              <a:buFont typeface="Wingdings" panose="05000000000000000000" charset="0"/>
              <a:buNone/>
            </a:pPr>
            <a:r>
              <a:rPr lang="zh-CN" altLang="en-US" sz="3600" b="1"/>
              <a:t>3.6 小结</a:t>
            </a:r>
            <a:endParaRPr lang="zh-CN" altLang="en-US" sz="3600" b="1"/>
          </a:p>
        </p:txBody>
      </p:sp>
    </p:spTree>
    <p:custDataLst>
      <p:tags r:id="rId2"/>
    </p:custDataLst>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endParaRPr lang="zh-CN" altLang="en-US"/>
          </a:p>
        </p:txBody>
      </p:sp>
      <p:sp>
        <p:nvSpPr>
          <p:cNvPr id="3" name="内容占位符 2"/>
          <p:cNvSpPr>
            <a:spLocks noGrp="1"/>
          </p:cNvSpPr>
          <p:nvPr>
            <p:ph idx="1"/>
          </p:nvPr>
        </p:nvSpPr>
        <p:spPr>
          <a:xfrm>
            <a:off x="876300" y="1852295"/>
            <a:ext cx="10440035" cy="1578610"/>
          </a:xfrm>
        </p:spPr>
        <p:txBody>
          <a:bodyPr/>
          <a:p>
            <a:pPr algn="l">
              <a:buFont typeface="Wingdings" panose="05000000000000000000" charset="0"/>
              <a:buChar char="Ø"/>
            </a:pPr>
            <a:r>
              <a:rPr lang="en-US" altLang="zh-CN"/>
              <a:t> </a:t>
            </a:r>
            <a:r>
              <a:rPr lang="zh-CN" altLang="en-US" sz="2800"/>
              <a:t>属性的顺序无关性。</a:t>
            </a:r>
            <a:endParaRPr lang="zh-CN" altLang="en-US" sz="2800"/>
          </a:p>
          <a:p>
            <a:pPr algn="l">
              <a:buFont typeface="Wingdings" panose="05000000000000000000" charset="0"/>
              <a:buChar char="Ø"/>
            </a:pPr>
            <a:r>
              <a:rPr lang="zh-CN" altLang="en-US" sz="2800"/>
              <a:t> 所有的属性值都必须取原子值。</a:t>
            </a:r>
            <a:endParaRPr lang="en-US" altLang="zh-CN"/>
          </a:p>
        </p:txBody>
      </p:sp>
      <p:sp>
        <p:nvSpPr>
          <p:cNvPr id="100" name="文本框 99"/>
          <p:cNvSpPr txBox="1"/>
          <p:nvPr/>
        </p:nvSpPr>
        <p:spPr>
          <a:xfrm>
            <a:off x="1680845" y="3430905"/>
            <a:ext cx="9635490" cy="2306955"/>
          </a:xfrm>
          <a:prstGeom prst="rect">
            <a:avLst/>
          </a:prstGeom>
          <a:solidFill>
            <a:schemeClr val="tx2">
              <a:lumMod val="10000"/>
              <a:lumOff val="90000"/>
            </a:schemeClr>
          </a:solidFill>
          <a:ln w="9525">
            <a:solidFill>
              <a:schemeClr val="accent1"/>
            </a:solidFill>
          </a:ln>
        </p:spPr>
        <p:txBody>
          <a:bodyPr wrap="square">
            <a:spAutoFit/>
          </a:bodyPr>
          <a:p>
            <a:pPr indent="0">
              <a:lnSpc>
                <a:spcPct val="150000"/>
              </a:lnSpc>
            </a:pPr>
            <a:r>
              <a:rPr lang="zh-CN" sz="2400" b="1">
                <a:solidFill>
                  <a:srgbClr val="FF0000"/>
                </a:solidFill>
                <a:latin typeface="微软雅黑" panose="020B0503020204020204" charset="-122"/>
                <a:ea typeface="微软雅黑" panose="020B0503020204020204" charset="-122"/>
                <a:cs typeface="华文仿宋" panose="02010600040101010101" charset="-122"/>
              </a:rPr>
              <a:t>注意：</a:t>
            </a:r>
            <a:r>
              <a:rPr lang="zh-CN" sz="2400" b="1">
                <a:solidFill>
                  <a:srgbClr val="FF0000"/>
                </a:solidFill>
                <a:latin typeface="华文仿宋" panose="02010600040101010101" charset="-122"/>
                <a:ea typeface="华文仿宋" panose="02010600040101010101" charset="-122"/>
                <a:cs typeface="华文仿宋" panose="02010600040101010101" charset="-122"/>
              </a:rPr>
              <a:t>由于实际数据库软件的差别，在许多实际的数据库产品中，基本表并不完全具有这六条性质。比如，在</a:t>
            </a:r>
            <a:r>
              <a:rPr lang="en-US" sz="2400" b="1">
                <a:solidFill>
                  <a:srgbClr val="FF0000"/>
                </a:solidFill>
                <a:latin typeface="华文仿宋" panose="02010600040101010101" charset="-122"/>
                <a:ea typeface="华文仿宋" panose="02010600040101010101" charset="-122"/>
                <a:cs typeface="华文仿宋" panose="02010600040101010101" charset="-122"/>
              </a:rPr>
              <a:t>Oracle</a:t>
            </a:r>
            <a:r>
              <a:rPr lang="zh-CN" sz="2400" b="1">
                <a:solidFill>
                  <a:srgbClr val="FF0000"/>
                </a:solidFill>
                <a:latin typeface="华文仿宋" panose="02010600040101010101" charset="-122"/>
                <a:ea typeface="华文仿宋" panose="02010600040101010101" charset="-122"/>
                <a:cs typeface="华文仿宋" panose="02010600040101010101" charset="-122"/>
              </a:rPr>
              <a:t>中允许关系中存在两个完全相同的元组，除非用户定义了相应的约束条件；在</a:t>
            </a:r>
            <a:r>
              <a:rPr lang="en-US" sz="2400" b="1">
                <a:solidFill>
                  <a:srgbClr val="FF0000"/>
                </a:solidFill>
                <a:latin typeface="华文仿宋" panose="02010600040101010101" charset="-122"/>
                <a:ea typeface="华文仿宋" panose="02010600040101010101" charset="-122"/>
                <a:cs typeface="华文仿宋" panose="02010600040101010101" charset="-122"/>
              </a:rPr>
              <a:t>FoxPro</a:t>
            </a:r>
            <a:r>
              <a:rPr lang="zh-CN" sz="2400" b="1">
                <a:solidFill>
                  <a:srgbClr val="FF0000"/>
                </a:solidFill>
                <a:latin typeface="华文仿宋" panose="02010600040101010101" charset="-122"/>
                <a:ea typeface="华文仿宋" panose="02010600040101010101" charset="-122"/>
                <a:cs typeface="华文仿宋" panose="02010600040101010101" charset="-122"/>
              </a:rPr>
              <a:t>中仍然区分了元组和属性的顺序。</a:t>
            </a:r>
            <a:endParaRPr lang="zh-CN" altLang="en-US" sz="2400" b="1">
              <a:solidFill>
                <a:srgbClr val="FF0000"/>
              </a:solidFill>
              <a:latin typeface="华文仿宋" panose="02010600040101010101" charset="-122"/>
              <a:ea typeface="华文仿宋" panose="02010600040101010101" charset="-122"/>
              <a:cs typeface="华文仿宋" panose="02010600040101010101" charset="-122"/>
            </a:endParaRPr>
          </a:p>
        </p:txBody>
      </p:sp>
    </p:spTree>
    <p:custDataLst>
      <p:tags r:id="rId1"/>
    </p:custData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endParaRPr lang="zh-CN" altLang="en-US"/>
          </a:p>
        </p:txBody>
      </p:sp>
      <p:sp>
        <p:nvSpPr>
          <p:cNvPr id="3" name="内容占位符 2"/>
          <p:cNvSpPr>
            <a:spLocks noGrp="1"/>
          </p:cNvSpPr>
          <p:nvPr>
            <p:ph idx="1"/>
          </p:nvPr>
        </p:nvSpPr>
        <p:spPr/>
        <p:txBody>
          <a:bodyPr/>
          <a:p>
            <a:pPr marL="0" indent="0">
              <a:buNone/>
            </a:pPr>
            <a:r>
              <a:rPr lang="zh-CN" altLang="en-US" sz="3200" b="1"/>
              <a:t>3.1.3 关系模型</a:t>
            </a:r>
            <a:endParaRPr lang="zh-CN" altLang="en-US" sz="2800"/>
          </a:p>
          <a:p>
            <a:pPr marL="0" indent="0">
              <a:buNone/>
            </a:pPr>
            <a:r>
              <a:rPr lang="zh-CN" altLang="en-US" sz="2800" b="1"/>
              <a:t>1.关系模型的三要素</a:t>
            </a:r>
            <a:endParaRPr lang="zh-CN" altLang="en-US" sz="2800"/>
          </a:p>
          <a:p>
            <a:pPr marL="0" indent="0">
              <a:buNone/>
            </a:pPr>
            <a:r>
              <a:rPr lang="zh-CN" altLang="en-US" sz="2800"/>
              <a:t>      </a:t>
            </a:r>
            <a:r>
              <a:rPr lang="zh-CN" altLang="en-US" sz="2800">
                <a:solidFill>
                  <a:srgbClr val="FF0000"/>
                </a:solidFill>
              </a:rPr>
              <a:t>关系数据结构</a:t>
            </a:r>
            <a:r>
              <a:rPr lang="zh-CN" altLang="en-US" sz="2800"/>
              <a:t>、</a:t>
            </a:r>
            <a:r>
              <a:rPr lang="zh-CN" altLang="en-US" sz="2800">
                <a:solidFill>
                  <a:srgbClr val="FF0000"/>
                </a:solidFill>
              </a:rPr>
              <a:t>关系操作集合</a:t>
            </a:r>
            <a:r>
              <a:rPr lang="zh-CN" altLang="en-US" sz="2800"/>
              <a:t>和</a:t>
            </a:r>
            <a:r>
              <a:rPr lang="zh-CN" altLang="en-US" sz="2800">
                <a:solidFill>
                  <a:srgbClr val="FF0000"/>
                </a:solidFill>
              </a:rPr>
              <a:t>关系完整性约束</a:t>
            </a:r>
            <a:r>
              <a:rPr lang="zh-CN" altLang="en-US" sz="2800"/>
              <a:t>三部分是关系模型的三要素。</a:t>
            </a:r>
            <a:endParaRPr lang="zh-CN" altLang="en-US" sz="2800"/>
          </a:p>
          <a:p>
            <a:pPr marL="0" indent="0">
              <a:buNone/>
            </a:pPr>
            <a:r>
              <a:rPr lang="zh-CN" altLang="en-US" sz="2800" b="1"/>
              <a:t>（1）关系数据结构</a:t>
            </a:r>
            <a:endParaRPr lang="zh-CN" altLang="en-US" sz="2800" b="1"/>
          </a:p>
          <a:p>
            <a:pPr marL="0" indent="0">
              <a:buNone/>
            </a:pPr>
            <a:r>
              <a:rPr lang="zh-CN" altLang="en-US" sz="2800" b="1"/>
              <a:t>      </a:t>
            </a:r>
            <a:r>
              <a:rPr lang="zh-CN" altLang="en-US" sz="2800"/>
              <a:t>关系模型中数据的逻辑结构就是一张二维表。</a:t>
            </a:r>
            <a:endParaRPr lang="zh-CN" altLang="en-US" sz="2800"/>
          </a:p>
        </p:txBody>
      </p:sp>
    </p:spTree>
    <p:custDataLst>
      <p:tags r:id="rId1"/>
    </p:custData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endParaRPr lang="zh-CN" altLang="en-US"/>
          </a:p>
        </p:txBody>
      </p:sp>
      <p:sp>
        <p:nvSpPr>
          <p:cNvPr id="3" name="内容占位符 2"/>
          <p:cNvSpPr>
            <a:spLocks noGrp="1"/>
          </p:cNvSpPr>
          <p:nvPr>
            <p:ph idx="1"/>
          </p:nvPr>
        </p:nvSpPr>
        <p:spPr/>
        <p:txBody>
          <a:bodyPr/>
          <a:p>
            <a:pPr marL="0" indent="0">
              <a:buNone/>
            </a:pPr>
            <a:r>
              <a:rPr lang="zh-CN" altLang="en-US" sz="2800" b="1"/>
              <a:t>（2）关系操作</a:t>
            </a:r>
            <a:endParaRPr lang="zh-CN" altLang="en-US" sz="2800" b="1"/>
          </a:p>
          <a:p>
            <a:pPr marL="0" indent="0">
              <a:buNone/>
            </a:pPr>
            <a:r>
              <a:rPr lang="zh-CN" altLang="en-US"/>
              <a:t>      关系模型中常用的关系操作包括：并、交、差、选择、投影、连接、除等查询操作和增加、修改、删除等更新操作两部分，其中，最主要部分的是查询操作。</a:t>
            </a:r>
            <a:endParaRPr lang="zh-CN" altLang="en-US"/>
          </a:p>
          <a:p>
            <a:pPr marL="0" indent="0">
              <a:buNone/>
            </a:pPr>
            <a:r>
              <a:rPr lang="zh-CN" altLang="en-US" sz="2800" b="1"/>
              <a:t>（3）完整性约束</a:t>
            </a:r>
            <a:endParaRPr lang="zh-CN" altLang="en-US"/>
          </a:p>
          <a:p>
            <a:pPr marL="0" indent="0">
              <a:buNone/>
            </a:pPr>
            <a:r>
              <a:rPr lang="zh-CN" altLang="en-US"/>
              <a:t>      关系模型提供了丰富的完整性控制机制，允许定义三类完整性：实体完整性、参照完整性和用户定义完整性。</a:t>
            </a:r>
            <a:endParaRPr lang="zh-CN" altLang="en-US"/>
          </a:p>
        </p:txBody>
      </p:sp>
    </p:spTree>
    <p:custDataLst>
      <p:tags r:id="rId1"/>
    </p:custData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endParaRPr lang="zh-CN" altLang="en-US"/>
          </a:p>
        </p:txBody>
      </p:sp>
      <p:sp>
        <p:nvSpPr>
          <p:cNvPr id="3" name="内容占位符 2"/>
          <p:cNvSpPr>
            <a:spLocks noGrp="1"/>
          </p:cNvSpPr>
          <p:nvPr>
            <p:ph idx="1"/>
          </p:nvPr>
        </p:nvSpPr>
        <p:spPr/>
        <p:txBody>
          <a:bodyPr/>
          <a:p>
            <a:pPr marL="0" indent="0">
              <a:buNone/>
            </a:pPr>
            <a:r>
              <a:rPr lang="zh-CN" altLang="en-US" sz="2800" b="1"/>
              <a:t>2.关系数据模型的存储结构</a:t>
            </a:r>
            <a:endParaRPr lang="zh-CN" altLang="en-US"/>
          </a:p>
          <a:p>
            <a:pPr marL="0" indent="0">
              <a:buNone/>
            </a:pPr>
            <a:r>
              <a:rPr lang="zh-CN" altLang="en-US"/>
              <a:t>      在关系数据模型中，实体及实体间的联系都用表来表示，在关系数据库的物理结构中，有数据库管理系统一个表对应着一个操作系统文件，有的数据库管理系统从操作系统获得若干个大的文件，自己设计表、索引等存储结构。</a:t>
            </a:r>
            <a:endParaRPr lang="zh-CN" altLang="en-US"/>
          </a:p>
        </p:txBody>
      </p:sp>
    </p:spTree>
    <p:custDataLst>
      <p:tags r:id="rId1"/>
    </p:custData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endParaRPr lang="zh-CN" altLang="en-US"/>
          </a:p>
        </p:txBody>
      </p:sp>
      <p:sp>
        <p:nvSpPr>
          <p:cNvPr id="3" name="内容占位符 2"/>
          <p:cNvSpPr>
            <a:spLocks noGrp="1"/>
          </p:cNvSpPr>
          <p:nvPr>
            <p:ph idx="1"/>
          </p:nvPr>
        </p:nvSpPr>
        <p:spPr/>
        <p:txBody>
          <a:bodyPr>
            <a:normAutofit/>
          </a:bodyPr>
          <a:p>
            <a:pPr marL="0" indent="0">
              <a:buNone/>
            </a:pPr>
            <a:r>
              <a:rPr lang="en-US" altLang="zh-CN" sz="2800" b="1"/>
              <a:t>3. </a:t>
            </a:r>
            <a:r>
              <a:rPr lang="zh-CN" altLang="en-US" sz="2800" b="1"/>
              <a:t>关系模型的特点</a:t>
            </a:r>
            <a:endParaRPr lang="zh-CN" altLang="en-US" sz="2800" b="1"/>
          </a:p>
          <a:p>
            <a:pPr>
              <a:buFont typeface="Wingdings" panose="05000000000000000000" charset="0"/>
              <a:buChar char="Ø"/>
            </a:pPr>
            <a:r>
              <a:rPr lang="zh-CN" altLang="en-US" sz="2800" b="1"/>
              <a:t>  </a:t>
            </a:r>
            <a:r>
              <a:rPr lang="zh-CN" altLang="en-US" sz="2800"/>
              <a:t>以严格的数学理论为基础，关系数据库的理论体系更加严谨。</a:t>
            </a:r>
            <a:endParaRPr lang="zh-CN" altLang="en-US" sz="2800"/>
          </a:p>
          <a:p>
            <a:pPr>
              <a:buFont typeface="Wingdings" panose="05000000000000000000" charset="0"/>
              <a:buChar char="Ø"/>
            </a:pPr>
            <a:r>
              <a:rPr lang="zh-CN" altLang="en-US" sz="2800"/>
              <a:t>  关系以二维表的形式体现，数据结构简单、清晰，易学易懂。</a:t>
            </a:r>
            <a:endParaRPr lang="zh-CN" altLang="en-US" sz="2800"/>
          </a:p>
          <a:p>
            <a:pPr>
              <a:buFont typeface="Wingdings" panose="05000000000000000000" charset="0"/>
              <a:buChar char="Ø"/>
            </a:pPr>
            <a:r>
              <a:rPr lang="zh-CN" altLang="en-US" sz="2800"/>
              <a:t>  关系模型的存取路径对用户是透明的，数据独立性更高，安全性更好。</a:t>
            </a:r>
            <a:endParaRPr lang="zh-CN" altLang="en-US" sz="2800"/>
          </a:p>
          <a:p>
            <a:pPr>
              <a:buFont typeface="Wingdings" panose="05000000000000000000" charset="0"/>
              <a:buChar char="Ø"/>
            </a:pPr>
            <a:r>
              <a:rPr lang="zh-CN" altLang="en-US" sz="2800"/>
              <a:t>  关系数据模型简化了程序员数据库开发的工作，数据库系统更易于维护。</a:t>
            </a:r>
            <a:endParaRPr lang="zh-CN" altLang="en-US" sz="2800"/>
          </a:p>
        </p:txBody>
      </p:sp>
    </p:spTree>
    <p:custDataLst>
      <p:tags r:id="rId1"/>
    </p:custData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290195"/>
            <a:ext cx="10440035" cy="925830"/>
          </a:xfrm>
        </p:spPr>
        <p:txBody>
          <a:bodyPr/>
          <a:p>
            <a:r>
              <a:rPr lang="zh-CN" altLang="en-US" b="1">
                <a:sym typeface="+mn-ea"/>
              </a:rPr>
              <a:t>3.1 关系模型概述</a:t>
            </a:r>
            <a:endParaRPr lang="zh-CN" altLang="en-US"/>
          </a:p>
        </p:txBody>
      </p:sp>
      <p:sp>
        <p:nvSpPr>
          <p:cNvPr id="3" name="内容占位符 2"/>
          <p:cNvSpPr>
            <a:spLocks noGrp="1"/>
          </p:cNvSpPr>
          <p:nvPr>
            <p:ph idx="1"/>
          </p:nvPr>
        </p:nvSpPr>
        <p:spPr>
          <a:xfrm>
            <a:off x="567055" y="1216025"/>
            <a:ext cx="11308715" cy="5501005"/>
          </a:xfrm>
        </p:spPr>
        <p:txBody>
          <a:bodyPr>
            <a:normAutofit/>
          </a:bodyPr>
          <a:p>
            <a:pPr marL="0" indent="0">
              <a:buNone/>
            </a:pPr>
            <a:r>
              <a:rPr lang="en-US" altLang="zh-CN" sz="2800" b="1"/>
              <a:t>4. </a:t>
            </a:r>
            <a:r>
              <a:rPr lang="zh-CN" altLang="en-US" sz="2800" b="1"/>
              <a:t>关系模型与关系模式</a:t>
            </a:r>
            <a:endParaRPr lang="zh-CN" altLang="en-US" sz="2800" b="1"/>
          </a:p>
          <a:p>
            <a:pPr marL="0" indent="0">
              <a:buNone/>
            </a:pPr>
            <a:r>
              <a:rPr lang="zh-CN" altLang="en-US" sz="2800"/>
              <a:t>      </a:t>
            </a:r>
            <a:r>
              <a:rPr lang="zh-CN" altLang="en-US"/>
              <a:t>关系模型是由若干个关系模式组成的集合。关系模式是用来定义关系的，一个关系数据库包含一组关系，定义这组关系的关系模式的全体就构成了该数据库的模式。</a:t>
            </a:r>
            <a:endParaRPr lang="zh-CN" altLang="en-US" sz="2800"/>
          </a:p>
          <a:p>
            <a:pPr marL="0" indent="0">
              <a:buNone/>
            </a:pPr>
            <a:r>
              <a:rPr lang="zh-CN" altLang="en-US" b="1">
                <a:solidFill>
                  <a:srgbClr val="FF0000"/>
                </a:solidFill>
              </a:rPr>
              <a:t>定义3.4</a:t>
            </a:r>
            <a:r>
              <a:rPr lang="zh-CN" altLang="en-US" b="1"/>
              <a:t> 关系的描述称为</a:t>
            </a:r>
            <a:r>
              <a:rPr lang="zh-CN" altLang="en-US" b="1">
                <a:solidFill>
                  <a:srgbClr val="FF0000"/>
                </a:solidFill>
              </a:rPr>
              <a:t>关系模式</a:t>
            </a:r>
            <a:r>
              <a:rPr lang="zh-CN" altLang="en-US" b="1"/>
              <a:t>（Relation Schema）。它可以形式化的表示为一个五元组，记为：</a:t>
            </a:r>
            <a:endParaRPr lang="zh-CN" altLang="en-US" b="1"/>
          </a:p>
          <a:p>
            <a:pPr marL="0" indent="0">
              <a:buNone/>
            </a:pPr>
            <a:r>
              <a:rPr lang="zh-CN" altLang="en-US" b="1"/>
              <a:t>                     R（U，D，DOM，F）</a:t>
            </a:r>
            <a:endParaRPr lang="zh-CN" altLang="en-US" b="1"/>
          </a:p>
          <a:p>
            <a:pPr marL="0" indent="0">
              <a:buNone/>
            </a:pPr>
            <a:r>
              <a:rPr lang="zh-CN" altLang="en-US" b="1"/>
              <a:t>      其中，R为关系名，U为组成该关系模式的属性名集合，D为属性组U中属性来自的域，DOM为属性向域的映像集合，F为属性间数据的依赖关系集合，如图：</a:t>
            </a:r>
            <a:endParaRPr lang="zh-CN" altLang="en-US" b="1"/>
          </a:p>
        </p:txBody>
      </p:sp>
    </p:spTree>
    <p:custDataLst>
      <p:tags r:id="rId1"/>
    </p:custData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90905" y="379095"/>
            <a:ext cx="4970780" cy="807720"/>
          </a:xfrm>
        </p:spPr>
        <p:txBody>
          <a:bodyPr/>
          <a:p>
            <a:r>
              <a:rPr lang="zh-CN" altLang="en-US" b="1">
                <a:sym typeface="+mn-ea"/>
              </a:rPr>
              <a:t>3.1 关系模型概述</a:t>
            </a:r>
            <a:endParaRPr lang="zh-CN" altLang="en-US"/>
          </a:p>
        </p:txBody>
      </p:sp>
      <p:pic>
        <p:nvPicPr>
          <p:cNvPr id="4" name="内容占位符 3" descr="图3_2.jpg"/>
          <p:cNvPicPr>
            <a:picLocks noChangeAspect="1"/>
          </p:cNvPicPr>
          <p:nvPr>
            <p:ph idx="1"/>
          </p:nvPr>
        </p:nvPicPr>
        <p:blipFill>
          <a:blip r:embed="rId1" cstate="print"/>
          <a:stretch>
            <a:fillRect/>
          </a:stretch>
        </p:blipFill>
        <p:spPr>
          <a:xfrm>
            <a:off x="2023110" y="1186815"/>
            <a:ext cx="9072245" cy="5329555"/>
          </a:xfrm>
          <a:prstGeom prst="rect">
            <a:avLst/>
          </a:prstGeom>
        </p:spPr>
      </p:pic>
    </p:spTree>
    <p:custDataLst>
      <p:tags r:id="rId2"/>
    </p:custData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702310"/>
            <a:ext cx="10440035" cy="720090"/>
          </a:xfrm>
        </p:spPr>
        <p:txBody>
          <a:bodyPr>
            <a:normAutofit fontScale="90000"/>
          </a:bodyPr>
          <a:p>
            <a:r>
              <a:rPr lang="zh-CN" altLang="en-US" b="1">
                <a:sym typeface="+mn-ea"/>
              </a:rPr>
              <a:t>3.2关系的键与关系的完整性</a:t>
            </a:r>
            <a:endParaRPr lang="zh-CN" altLang="en-US" b="1">
              <a:sym typeface="+mn-ea"/>
            </a:endParaRPr>
          </a:p>
        </p:txBody>
      </p:sp>
      <p:sp>
        <p:nvSpPr>
          <p:cNvPr id="3" name="内容占位符 2"/>
          <p:cNvSpPr>
            <a:spLocks noGrp="1"/>
          </p:cNvSpPr>
          <p:nvPr>
            <p:ph idx="1"/>
          </p:nvPr>
        </p:nvSpPr>
        <p:spPr>
          <a:xfrm>
            <a:off x="876300" y="1778635"/>
            <a:ext cx="11059160" cy="4334510"/>
          </a:xfrm>
        </p:spPr>
        <p:txBody>
          <a:bodyPr>
            <a:normAutofit/>
          </a:bodyPr>
          <a:p>
            <a:pPr marL="0" indent="0">
              <a:buNone/>
            </a:pPr>
            <a:r>
              <a:rPr lang="zh-CN" altLang="en-US" sz="2800"/>
              <a:t>      在给定关系中，存在一个或一组属性，能够标识该关系的每一行或与另一个表产生联系，这样的属性我们称之为</a:t>
            </a:r>
            <a:r>
              <a:rPr lang="zh-CN" altLang="en-US" sz="2800" b="1">
                <a:solidFill>
                  <a:srgbClr val="FF0000"/>
                </a:solidFill>
              </a:rPr>
              <a:t>关系键</a:t>
            </a:r>
            <a:r>
              <a:rPr lang="zh-CN" altLang="en-US" sz="2800"/>
              <a:t>。</a:t>
            </a:r>
            <a:endParaRPr lang="zh-CN" altLang="en-US" sz="2800"/>
          </a:p>
          <a:p>
            <a:pPr marL="0" indent="0">
              <a:buNone/>
            </a:pPr>
            <a:r>
              <a:rPr lang="zh-CN" altLang="en-US" sz="3200" b="1"/>
              <a:t>3.2.1 候选键（Candidate Key）与主键（Primary Key）</a:t>
            </a:r>
            <a:endParaRPr lang="zh-CN" altLang="en-US" sz="2800"/>
          </a:p>
          <a:p>
            <a:pPr marL="0" indent="0">
              <a:buNone/>
            </a:pPr>
            <a:r>
              <a:rPr lang="zh-CN" altLang="en-US" sz="2800"/>
              <a:t>      若关系中某一属性或属性组的值能够唯一标识一个元组，则称该属性或属性组为关系的</a:t>
            </a:r>
            <a:r>
              <a:rPr lang="zh-CN" altLang="en-US" sz="2800" b="1">
                <a:solidFill>
                  <a:srgbClr val="FF0000"/>
                </a:solidFill>
              </a:rPr>
              <a:t>候选键</a:t>
            </a:r>
            <a:r>
              <a:rPr lang="zh-CN" altLang="en-US" sz="2800"/>
              <a:t>。一个关系中至少含有一个候选键。</a:t>
            </a:r>
            <a:endParaRPr lang="zh-CN" altLang="en-US" sz="2800"/>
          </a:p>
          <a:p>
            <a:pPr marL="0" indent="0">
              <a:buNone/>
            </a:pPr>
            <a:r>
              <a:rPr lang="zh-CN" altLang="en-US" sz="2800"/>
              <a:t>      若一个关系有多个候选键时，我们从候选关系键中选择一个作为</a:t>
            </a:r>
            <a:r>
              <a:rPr lang="zh-CN" altLang="en-US" sz="2800" b="1">
                <a:solidFill>
                  <a:srgbClr val="FF0000"/>
                </a:solidFill>
              </a:rPr>
              <a:t>主键（也称为主码、主关键字）。</a:t>
            </a:r>
            <a:endParaRPr lang="zh-CN" altLang="en-US" sz="2800" b="1">
              <a:solidFill>
                <a:srgbClr val="FF0000"/>
              </a:solidFill>
            </a:endParaRPr>
          </a:p>
        </p:txBody>
      </p:sp>
    </p:spTree>
    <p:custDataLst>
      <p:tags r:id="rId1"/>
    </p:custData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3.2关系的键与关系的完整性</a:t>
            </a:r>
            <a:endParaRPr lang="zh-CN" altLang="en-US"/>
          </a:p>
        </p:txBody>
      </p:sp>
      <p:sp>
        <p:nvSpPr>
          <p:cNvPr id="3" name="内容占位符 2"/>
          <p:cNvSpPr>
            <a:spLocks noGrp="1"/>
          </p:cNvSpPr>
          <p:nvPr>
            <p:ph idx="1"/>
          </p:nvPr>
        </p:nvSpPr>
        <p:spPr>
          <a:xfrm>
            <a:off x="876300" y="2191385"/>
            <a:ext cx="10440035" cy="3259455"/>
          </a:xfrm>
        </p:spPr>
        <p:txBody>
          <a:bodyPr/>
          <a:p>
            <a:pPr marL="0" indent="0">
              <a:buNone/>
            </a:pPr>
            <a:r>
              <a:rPr lang="zh-CN" altLang="en-US" b="1"/>
              <a:t>MySQL中的主键通常用一下四类属性：</a:t>
            </a:r>
            <a:endParaRPr lang="zh-CN" altLang="en-US" b="1"/>
          </a:p>
          <a:p>
            <a:pPr marL="0" indent="0">
              <a:buNone/>
            </a:pPr>
            <a:r>
              <a:rPr lang="zh-CN" altLang="en-US" b="1"/>
              <a:t>（1）自增序列：从小到大或从大到小的顺序模式增加新值。</a:t>
            </a:r>
            <a:endParaRPr lang="zh-CN" altLang="en-US" b="1"/>
          </a:p>
          <a:p>
            <a:pPr marL="0" indent="0">
              <a:buNone/>
            </a:pPr>
            <a:r>
              <a:rPr lang="zh-CN" altLang="en-US" b="1"/>
              <a:t>（2）UUID( )函数生成的随机值；</a:t>
            </a:r>
            <a:endParaRPr lang="zh-CN" altLang="en-US" b="1"/>
          </a:p>
          <a:p>
            <a:pPr marL="0" indent="0">
              <a:buNone/>
            </a:pPr>
            <a:r>
              <a:rPr lang="zh-CN" altLang="en-US" b="1"/>
              <a:t>（3）用户注册的唯一性帐号名称，字符串类型，一般长度为：40个字符；</a:t>
            </a:r>
            <a:endParaRPr lang="zh-CN" altLang="en-US" b="1"/>
          </a:p>
          <a:p>
            <a:pPr marL="0" indent="0">
              <a:buNone/>
            </a:pPr>
            <a:r>
              <a:rPr lang="zh-CN" altLang="en-US" b="1"/>
              <a:t>（4）基于一套机制生成类似自增的值，比如序列生成器。</a:t>
            </a:r>
            <a:endParaRPr lang="zh-CN" altLang="en-US" b="1"/>
          </a:p>
        </p:txBody>
      </p:sp>
    </p:spTree>
    <p:custDataLst>
      <p:tags r:id="rId1"/>
    </p:custData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3.2关系的键与关系的完整性</a:t>
            </a:r>
            <a:endParaRPr lang="zh-CN" altLang="en-US"/>
          </a:p>
        </p:txBody>
      </p:sp>
      <p:sp>
        <p:nvSpPr>
          <p:cNvPr id="3" name="内容占位符 2"/>
          <p:cNvSpPr>
            <a:spLocks noGrp="1"/>
          </p:cNvSpPr>
          <p:nvPr>
            <p:ph idx="1"/>
          </p:nvPr>
        </p:nvSpPr>
        <p:spPr>
          <a:xfrm>
            <a:off x="876300" y="1852295"/>
            <a:ext cx="10440035" cy="2433320"/>
          </a:xfrm>
        </p:spPr>
        <p:txBody>
          <a:bodyPr/>
          <a:p>
            <a:pPr marL="0" indent="0">
              <a:buNone/>
            </a:pPr>
            <a:r>
              <a:rPr lang="zh-CN" altLang="en-US" sz="2800" b="1"/>
              <a:t>3.2.2 关系的外键（Foreign Key）</a:t>
            </a:r>
            <a:endParaRPr lang="zh-CN" altLang="en-US" b="1"/>
          </a:p>
          <a:p>
            <a:pPr marL="0" indent="0">
              <a:buNone/>
            </a:pPr>
            <a:r>
              <a:rPr lang="zh-CN" altLang="en-US" b="1">
                <a:solidFill>
                  <a:srgbClr val="FF0000"/>
                </a:solidFill>
              </a:rPr>
              <a:t>定义3.5</a:t>
            </a:r>
            <a:r>
              <a:rPr lang="zh-CN" altLang="en-US" b="1"/>
              <a:t> 设F是基本关系R的一个或一组属性，但不是关系的键，Ks是基本关系S的主键。如果F与Ks相对应，则称F是R的</a:t>
            </a:r>
            <a:r>
              <a:rPr lang="zh-CN" altLang="en-US" b="1">
                <a:solidFill>
                  <a:srgbClr val="FF0000"/>
                </a:solidFill>
              </a:rPr>
              <a:t>外键</a:t>
            </a:r>
            <a:r>
              <a:rPr lang="zh-CN" altLang="en-US" b="1"/>
              <a:t>，并称基本关系R为参照关系，基本关系S为被参照关系或目标关系。</a:t>
            </a:r>
            <a:endParaRPr lang="zh-CN" altLang="en-US" b="1"/>
          </a:p>
        </p:txBody>
      </p:sp>
      <p:sp>
        <p:nvSpPr>
          <p:cNvPr id="100" name="文本框 99"/>
          <p:cNvSpPr txBox="1"/>
          <p:nvPr/>
        </p:nvSpPr>
        <p:spPr>
          <a:xfrm>
            <a:off x="1472565" y="4138295"/>
            <a:ext cx="10133330" cy="2306955"/>
          </a:xfrm>
          <a:prstGeom prst="rect">
            <a:avLst/>
          </a:prstGeom>
          <a:noFill/>
          <a:ln w="9525">
            <a:noFill/>
          </a:ln>
        </p:spPr>
        <p:txBody>
          <a:bodyPr wrap="square">
            <a:spAutoFit/>
          </a:bodyPr>
          <a:p>
            <a:pPr indent="266700">
              <a:lnSpc>
                <a:spcPct val="150000"/>
              </a:lnSpc>
            </a:pPr>
            <a:r>
              <a:rPr lang="zh-CN" sz="2400" b="1">
                <a:latin typeface="Times New Roman" panose="02020603050405020304" charset="0"/>
                <a:ea typeface="宋体" panose="02010600030101010101" pitchFamily="2" charset="-122"/>
              </a:rPr>
              <a:t>例</a:t>
            </a:r>
            <a:r>
              <a:rPr lang="en-US" sz="2400" b="1">
                <a:latin typeface="Times New Roman" panose="02020603050405020304" charset="0"/>
                <a:ea typeface="宋体" panose="02010600030101010101" pitchFamily="2" charset="-122"/>
                <a:cs typeface="Times New Roman" panose="02020603050405020304" charset="0"/>
              </a:rPr>
              <a:t>3.2 </a:t>
            </a:r>
            <a:r>
              <a:rPr lang="zh-CN" sz="2400" b="1">
                <a:latin typeface="Times New Roman" panose="02020603050405020304" charset="0"/>
                <a:ea typeface="宋体" panose="02010600030101010101" pitchFamily="2" charset="-122"/>
              </a:rPr>
              <a:t>有如下</a:t>
            </a:r>
            <a:r>
              <a:rPr lang="zh-CN" sz="2400" b="1">
                <a:latin typeface="Times New Roman" panose="02020603050405020304" charset="0"/>
                <a:ea typeface="宋体" panose="02010600030101010101" pitchFamily="2" charset="-122"/>
                <a:cs typeface="Times New Roman" panose="02020603050405020304" charset="0"/>
              </a:rPr>
              <a:t>“公司员工数据库”，数据库中包含了两个个关系：</a:t>
            </a:r>
            <a:r>
              <a:rPr lang="zh-CN" sz="2400" b="1">
                <a:latin typeface="Times New Roman" panose="02020603050405020304" charset="0"/>
                <a:ea typeface="宋体" panose="02010600030101010101" pitchFamily="2" charset="-122"/>
              </a:rPr>
              <a:t>职员（员工编号，姓名，部门编号，工资）部门（部门编号，部门名称，经理）分析这两个关系中是否存在外键。</a:t>
            </a:r>
            <a:endParaRPr lang="zh-CN" altLang="en-US" sz="2400" b="1">
              <a:latin typeface="Times New Roman" panose="02020603050405020304" charset="0"/>
              <a:ea typeface="宋体" panose="02010600030101010101" pitchFamily="2" charset="-122"/>
            </a:endParaRPr>
          </a:p>
        </p:txBody>
      </p:sp>
    </p:spTree>
    <p:custDataLst>
      <p:tags r:id="rId1"/>
    </p:custData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76000" y="334800"/>
            <a:ext cx="10440000" cy="1368000"/>
          </a:xfrm>
        </p:spPr>
        <p:txBody>
          <a:bodyPr/>
          <a:lstStyle/>
          <a:p>
            <a:r>
              <a:rPr lang="zh-CN" altLang="en-US" b="1">
                <a:sym typeface="+mn-ea"/>
              </a:rPr>
              <a:t>3.1 关系模型概述</a:t>
            </a:r>
            <a:endParaRPr lang="zh-CN" altLang="en-US" dirty="0"/>
          </a:p>
        </p:txBody>
      </p:sp>
      <p:sp>
        <p:nvSpPr>
          <p:cNvPr id="3" name="内容占位符 2"/>
          <p:cNvSpPr>
            <a:spLocks noGrp="1"/>
          </p:cNvSpPr>
          <p:nvPr>
            <p:ph idx="1"/>
            <p:custDataLst>
              <p:tags r:id="rId2"/>
            </p:custDataLst>
          </p:nvPr>
        </p:nvSpPr>
        <p:spPr>
          <a:xfrm>
            <a:off x="876000" y="1852295"/>
            <a:ext cx="10440000" cy="4320000"/>
          </a:xfrm>
        </p:spPr>
        <p:txBody>
          <a:bodyPr>
            <a:normAutofit lnSpcReduction="10000"/>
          </a:bodyPr>
          <a:lstStyle/>
          <a:p>
            <a:pPr marL="0" indent="0">
              <a:buNone/>
            </a:pPr>
            <a:r>
              <a:rPr lang="zh-CN" altLang="en-US" b="1" dirty="0"/>
              <a:t>3.1.1 关系模型的基本概念</a:t>
            </a:r>
            <a:endParaRPr lang="zh-CN" altLang="en-US" dirty="0"/>
          </a:p>
          <a:p>
            <a:pPr marL="0" indent="0">
              <a:buNone/>
            </a:pPr>
            <a:r>
              <a:rPr lang="zh-CN" altLang="en-US" b="1" dirty="0"/>
              <a:t>1. 域（Domain）</a:t>
            </a:r>
            <a:endParaRPr lang="zh-CN" altLang="en-US" dirty="0"/>
          </a:p>
          <a:p>
            <a:pPr marL="0" indent="0">
              <a:buNone/>
            </a:pPr>
            <a:r>
              <a:rPr lang="zh-CN" altLang="en-US" b="1" dirty="0">
                <a:solidFill>
                  <a:srgbClr val="FF0000"/>
                </a:solidFill>
              </a:rPr>
              <a:t>定义3.1 </a:t>
            </a:r>
            <a:r>
              <a:rPr lang="zh-CN" altLang="en-US" b="1" dirty="0">
                <a:solidFill>
                  <a:schemeClr val="tx1"/>
                </a:solidFill>
              </a:rPr>
              <a:t>域是一组具有相同数据类型的值的集合。</a:t>
            </a:r>
            <a:endParaRPr lang="zh-CN" altLang="en-US" b="1" dirty="0">
              <a:solidFill>
                <a:srgbClr val="FF0000"/>
              </a:solidFill>
            </a:endParaRPr>
          </a:p>
          <a:p>
            <a:pPr>
              <a:buFont typeface="Wingdings" panose="05000000000000000000" charset="0"/>
              <a:buChar char="Ø"/>
            </a:pPr>
            <a:r>
              <a:rPr lang="zh-CN" altLang="en-US" dirty="0">
                <a:solidFill>
                  <a:schemeClr val="tx1"/>
                </a:solidFill>
              </a:rPr>
              <a:t>   域用</a:t>
            </a:r>
            <a:r>
              <a:rPr lang="zh-CN" altLang="en-US" b="1" dirty="0">
                <a:solidFill>
                  <a:schemeClr val="tx1"/>
                </a:solidFill>
              </a:rPr>
              <a:t>D</a:t>
            </a:r>
            <a:r>
              <a:rPr lang="zh-CN" altLang="en-US" dirty="0">
                <a:solidFill>
                  <a:schemeClr val="tx1"/>
                </a:solidFill>
              </a:rPr>
              <a:t>来表示。在关系中用域来表示属性的取值范围。</a:t>
            </a:r>
            <a:endParaRPr lang="zh-CN" altLang="en-US" dirty="0">
              <a:solidFill>
                <a:schemeClr val="tx1"/>
              </a:solidFill>
            </a:endParaRPr>
          </a:p>
          <a:p>
            <a:pPr>
              <a:buFont typeface="Wingdings" panose="05000000000000000000" charset="0"/>
              <a:buChar char="Ø"/>
            </a:pPr>
            <a:r>
              <a:rPr lang="zh-CN" altLang="en-US" dirty="0">
                <a:solidFill>
                  <a:schemeClr val="tx1"/>
                </a:solidFill>
              </a:rPr>
              <a:t>   域中包含的值的个数称为域的基数，基数用</a:t>
            </a:r>
            <a:r>
              <a:rPr lang="zh-CN" altLang="en-US" b="1" dirty="0">
                <a:solidFill>
                  <a:schemeClr val="tx1"/>
                </a:solidFill>
              </a:rPr>
              <a:t>m</a:t>
            </a:r>
            <a:r>
              <a:rPr lang="zh-CN" altLang="en-US" dirty="0">
                <a:solidFill>
                  <a:schemeClr val="tx1"/>
                </a:solidFill>
              </a:rPr>
              <a:t>来表示。</a:t>
            </a:r>
            <a:endParaRPr lang="zh-CN" altLang="en-US" dirty="0">
              <a:solidFill>
                <a:schemeClr val="tx1"/>
              </a:solidFill>
            </a:endParaRPr>
          </a:p>
          <a:p>
            <a:pPr marL="0" indent="0">
              <a:buFont typeface="Wingdings" panose="05000000000000000000" charset="0"/>
              <a:buNone/>
            </a:pPr>
            <a:r>
              <a:rPr lang="zh-CN" altLang="en-US" sz="2000" dirty="0">
                <a:solidFill>
                  <a:schemeClr val="tx1"/>
                </a:solidFill>
              </a:rPr>
              <a:t>例如，D1={张丽、王萍萍、李小明}      m1=3</a:t>
            </a:r>
            <a:endParaRPr lang="zh-CN" altLang="en-US" sz="2000" dirty="0">
              <a:solidFill>
                <a:schemeClr val="tx1"/>
              </a:solidFill>
            </a:endParaRPr>
          </a:p>
          <a:p>
            <a:pPr marL="0" indent="0">
              <a:buFont typeface="Wingdings" panose="05000000000000000000" charset="0"/>
              <a:buNone/>
            </a:pPr>
            <a:r>
              <a:rPr lang="zh-CN" altLang="en-US" sz="2000" dirty="0">
                <a:solidFill>
                  <a:schemeClr val="tx1"/>
                </a:solidFill>
              </a:rPr>
              <a:t>          D2={24，25，26}                      m2=3</a:t>
            </a:r>
            <a:endParaRPr lang="zh-CN" altLang="en-US" sz="2000" dirty="0">
              <a:solidFill>
                <a:schemeClr val="tx1"/>
              </a:solidFill>
            </a:endParaRPr>
          </a:p>
          <a:p>
            <a:pPr marL="0" indent="0">
              <a:buFont typeface="Wingdings" panose="05000000000000000000" charset="0"/>
              <a:buNone/>
            </a:pPr>
            <a:r>
              <a:rPr lang="zh-CN" altLang="en-US" sz="2000" dirty="0">
                <a:solidFill>
                  <a:schemeClr val="tx1"/>
                </a:solidFill>
              </a:rPr>
              <a:t>          D3={经理、职员}                        m3=2</a:t>
            </a:r>
            <a:endParaRPr lang="zh-CN" altLang="en-US" sz="2000" dirty="0">
              <a:solidFill>
                <a:schemeClr val="tx1"/>
              </a:solidFill>
            </a:endParaRPr>
          </a:p>
        </p:txBody>
      </p:sp>
    </p:spTree>
    <p:custDataLst>
      <p:tags r:id="rId3"/>
    </p:custDataLst>
  </p:cSld>
  <p:clrMapOvr>
    <a:masterClrMapping/>
  </p:clrMapOvr>
  <p:transition>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3.2关系的键与关系的完整性</a:t>
            </a:r>
            <a:endParaRPr lang="zh-CN" altLang="en-US"/>
          </a:p>
        </p:txBody>
      </p:sp>
      <p:pic>
        <p:nvPicPr>
          <p:cNvPr id="4" name="内容占位符 3"/>
          <p:cNvPicPr>
            <a:picLocks noChangeAspect="1"/>
          </p:cNvPicPr>
          <p:nvPr>
            <p:ph idx="1"/>
          </p:nvPr>
        </p:nvPicPr>
        <p:blipFill>
          <a:blip r:embed="rId1"/>
          <a:stretch>
            <a:fillRect/>
          </a:stretch>
        </p:blipFill>
        <p:spPr>
          <a:xfrm>
            <a:off x="1240155" y="1947545"/>
            <a:ext cx="9636760" cy="3966845"/>
          </a:xfrm>
          <a:prstGeom prst="rect">
            <a:avLst/>
          </a:prstGeom>
        </p:spPr>
      </p:pic>
    </p:spTree>
    <p:custDataLst>
      <p:tags r:id="rId2"/>
    </p:custData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3.2关系的键与关系的完整性</a:t>
            </a:r>
            <a:endParaRPr lang="zh-CN" altLang="en-US"/>
          </a:p>
        </p:txBody>
      </p:sp>
      <p:sp>
        <p:nvSpPr>
          <p:cNvPr id="3" name="内容占位符 2"/>
          <p:cNvSpPr>
            <a:spLocks noGrp="1"/>
          </p:cNvSpPr>
          <p:nvPr>
            <p:ph idx="1"/>
          </p:nvPr>
        </p:nvSpPr>
        <p:spPr/>
        <p:txBody>
          <a:bodyPr/>
          <a:p>
            <a:pPr marL="0" indent="0">
              <a:buNone/>
            </a:pPr>
            <a:r>
              <a:rPr lang="zh-CN" altLang="en-US" sz="3200" b="1"/>
              <a:t>3.2.3 关系的完整性约束</a:t>
            </a:r>
            <a:endParaRPr lang="zh-CN" altLang="en-US" sz="3200" b="1"/>
          </a:p>
          <a:p>
            <a:pPr marL="0" indent="0">
              <a:buNone/>
            </a:pPr>
            <a:r>
              <a:rPr lang="zh-CN" altLang="en-US" sz="2800" b="1"/>
              <a:t>1.实体完整性（Entity Integrity）</a:t>
            </a:r>
            <a:endParaRPr lang="zh-CN" altLang="en-US" sz="2800" b="1"/>
          </a:p>
          <a:p>
            <a:pPr marL="0" indent="0">
              <a:buNone/>
            </a:pPr>
            <a:r>
              <a:rPr lang="zh-CN" altLang="en-US" sz="2800" b="1">
                <a:solidFill>
                  <a:srgbClr val="FF0000"/>
                </a:solidFill>
              </a:rPr>
              <a:t>规则3.1 </a:t>
            </a:r>
            <a:endParaRPr lang="zh-CN" altLang="en-US" sz="2800" b="1"/>
          </a:p>
          <a:p>
            <a:pPr marL="0" indent="0">
              <a:buNone/>
            </a:pPr>
            <a:r>
              <a:rPr lang="zh-CN" altLang="en-US" sz="2800" b="1">
                <a:solidFill>
                  <a:srgbClr val="FF0000"/>
                </a:solidFill>
              </a:rPr>
              <a:t>实体完整性规则</a:t>
            </a:r>
            <a:r>
              <a:rPr lang="zh-CN" altLang="en-US" sz="2800" b="1"/>
              <a:t>：若属性或属性组K是基本关系R的主键，则所有元组K的取值都唯一，并且K中属性不能全部或部分取空值。</a:t>
            </a:r>
            <a:endParaRPr lang="zh-CN" altLang="en-US" sz="2800" b="1"/>
          </a:p>
        </p:txBody>
      </p:sp>
    </p:spTree>
    <p:custDataLst>
      <p:tags r:id="rId1"/>
    </p:custData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3.2关系的键与关系的完整性</a:t>
            </a:r>
            <a:endParaRPr lang="zh-CN" altLang="en-US"/>
          </a:p>
        </p:txBody>
      </p:sp>
      <p:sp>
        <p:nvSpPr>
          <p:cNvPr id="3" name="内容占位符 2"/>
          <p:cNvSpPr>
            <a:spLocks noGrp="1"/>
          </p:cNvSpPr>
          <p:nvPr>
            <p:ph idx="1"/>
          </p:nvPr>
        </p:nvSpPr>
        <p:spPr/>
        <p:txBody>
          <a:bodyPr/>
          <a:p>
            <a:pPr marL="0" indent="0">
              <a:buNone/>
            </a:pPr>
            <a:r>
              <a:rPr lang="zh-CN" altLang="en-US" sz="2800" b="1"/>
              <a:t>2.参照完整性（Referential Integrity）</a:t>
            </a:r>
            <a:endParaRPr lang="zh-CN" altLang="en-US" sz="2800" b="1"/>
          </a:p>
          <a:p>
            <a:pPr marL="0" indent="0">
              <a:buNone/>
            </a:pPr>
            <a:r>
              <a:rPr lang="zh-CN" altLang="en-US" sz="2800" b="1">
                <a:solidFill>
                  <a:srgbClr val="FF0000"/>
                </a:solidFill>
              </a:rPr>
              <a:t>规则3.2</a:t>
            </a:r>
            <a:endParaRPr lang="zh-CN" altLang="en-US" sz="2800" b="1"/>
          </a:p>
          <a:p>
            <a:pPr marL="0" indent="0">
              <a:buNone/>
            </a:pPr>
            <a:r>
              <a:rPr lang="zh-CN" altLang="en-US" sz="2800" b="1">
                <a:solidFill>
                  <a:srgbClr val="FF0000"/>
                </a:solidFill>
              </a:rPr>
              <a:t>参照完整性规则</a:t>
            </a:r>
            <a:r>
              <a:rPr lang="zh-CN" altLang="en-US" sz="2800" b="1"/>
              <a:t>：若属性或属性组F是基本关系R的外键，它与基本关系S的主键Ks相对应（基本关系R和S可能是相同的关系），则对于R中每个元组在F上的值必须取空值（F的每个属性值均为空值）；或者等于S中某个元组的主键值。</a:t>
            </a:r>
            <a:endParaRPr lang="zh-CN" altLang="en-US" sz="2800" b="1"/>
          </a:p>
        </p:txBody>
      </p:sp>
    </p:spTree>
    <p:custDataLst>
      <p:tags r:id="rId1"/>
    </p:custData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3.2关系的键与关系的完整性</a:t>
            </a:r>
            <a:endParaRPr lang="zh-CN" altLang="en-US"/>
          </a:p>
        </p:txBody>
      </p:sp>
      <p:sp>
        <p:nvSpPr>
          <p:cNvPr id="3" name="内容占位符 2"/>
          <p:cNvSpPr>
            <a:spLocks noGrp="1"/>
          </p:cNvSpPr>
          <p:nvPr>
            <p:ph idx="1"/>
          </p:nvPr>
        </p:nvSpPr>
        <p:spPr/>
        <p:txBody>
          <a:bodyPr/>
          <a:p>
            <a:pPr marL="0" indent="0">
              <a:buNone/>
            </a:pPr>
            <a:r>
              <a:rPr lang="zh-CN" altLang="en-US" b="1"/>
              <a:t>具体使用时需要注意以下三点：</a:t>
            </a:r>
            <a:endParaRPr lang="zh-CN" altLang="en-US" b="1"/>
          </a:p>
          <a:p>
            <a:pPr marL="0" indent="0">
              <a:buNone/>
            </a:pPr>
            <a:r>
              <a:rPr lang="zh-CN" altLang="en-US" b="1"/>
              <a:t>（1）关系R的外键F与关系S的主键Ks可以不同名，但是它们必须要出自相同的域。</a:t>
            </a:r>
            <a:endParaRPr lang="zh-CN" altLang="en-US" b="1"/>
          </a:p>
          <a:p>
            <a:pPr marL="0" indent="0">
              <a:buNone/>
            </a:pPr>
            <a:r>
              <a:rPr lang="zh-CN" altLang="en-US" b="1"/>
              <a:t>（2）关系R和S可以是同一个关系，此时表示一个关系中不同属性之间的制约和参照的联系。</a:t>
            </a:r>
            <a:endParaRPr lang="zh-CN" altLang="en-US" b="1"/>
          </a:p>
          <a:p>
            <a:pPr marL="0" indent="0">
              <a:buNone/>
            </a:pPr>
            <a:r>
              <a:rPr lang="zh-CN" altLang="en-US" b="1"/>
              <a:t>（</a:t>
            </a:r>
            <a:r>
              <a:rPr lang="en-US" altLang="zh-CN" b="1"/>
              <a:t>3</a:t>
            </a:r>
            <a:r>
              <a:rPr lang="zh-CN" altLang="en-US" b="1"/>
              <a:t>）外键值是否为空应看具体情况而定。</a:t>
            </a:r>
            <a:endParaRPr lang="zh-CN" altLang="en-US" b="1"/>
          </a:p>
        </p:txBody>
      </p:sp>
    </p:spTree>
    <p:custDataLst>
      <p:tags r:id="rId1"/>
    </p:custData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3.2关系的键与关系的完整性</a:t>
            </a:r>
            <a:endParaRPr lang="zh-CN" altLang="en-US"/>
          </a:p>
        </p:txBody>
      </p:sp>
      <p:sp>
        <p:nvSpPr>
          <p:cNvPr id="3" name="内容占位符 2"/>
          <p:cNvSpPr>
            <a:spLocks noGrp="1"/>
          </p:cNvSpPr>
          <p:nvPr>
            <p:ph idx="1"/>
          </p:nvPr>
        </p:nvSpPr>
        <p:spPr/>
        <p:txBody>
          <a:bodyPr/>
          <a:p>
            <a:pPr marL="0" indent="0">
              <a:buNone/>
            </a:pPr>
            <a:r>
              <a:rPr lang="zh-CN" altLang="en-US"/>
              <a:t>例3.3 有如下“课程信息”关系，分析该关系的外键及其取值。</a:t>
            </a:r>
            <a:endParaRPr lang="zh-CN" altLang="en-US"/>
          </a:p>
        </p:txBody>
      </p:sp>
      <p:pic>
        <p:nvPicPr>
          <p:cNvPr id="4" name="图片 3"/>
          <p:cNvPicPr>
            <a:picLocks noChangeAspect="1"/>
          </p:cNvPicPr>
          <p:nvPr/>
        </p:nvPicPr>
        <p:blipFill>
          <a:blip r:embed="rId1"/>
          <a:stretch>
            <a:fillRect/>
          </a:stretch>
        </p:blipFill>
        <p:spPr>
          <a:xfrm>
            <a:off x="2390140" y="2418715"/>
            <a:ext cx="7601585" cy="3977005"/>
          </a:xfrm>
          <a:prstGeom prst="rect">
            <a:avLst/>
          </a:prstGeom>
        </p:spPr>
      </p:pic>
    </p:spTree>
    <p:custDataLst>
      <p:tags r:id="rId2"/>
    </p:custData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3.2关系的键与关系的完整性</a:t>
            </a:r>
            <a:endParaRPr lang="zh-CN" altLang="en-US"/>
          </a:p>
        </p:txBody>
      </p:sp>
      <p:sp>
        <p:nvSpPr>
          <p:cNvPr id="3" name="内容占位符 2"/>
          <p:cNvSpPr>
            <a:spLocks noGrp="1"/>
          </p:cNvSpPr>
          <p:nvPr>
            <p:ph idx="1"/>
          </p:nvPr>
        </p:nvSpPr>
        <p:spPr>
          <a:xfrm>
            <a:off x="876300" y="1852295"/>
            <a:ext cx="10440035" cy="2506345"/>
          </a:xfrm>
        </p:spPr>
        <p:txBody>
          <a:bodyPr/>
          <a:p>
            <a:pPr marL="0" indent="0">
              <a:buNone/>
            </a:pPr>
            <a:r>
              <a:rPr lang="zh-CN" altLang="en-US" sz="2800" b="1"/>
              <a:t>3.用户定义完整性（User-defined Integrity）</a:t>
            </a:r>
            <a:endParaRPr lang="zh-CN" altLang="en-US" sz="2800"/>
          </a:p>
          <a:p>
            <a:pPr marL="0" indent="0">
              <a:buNone/>
            </a:pPr>
            <a:r>
              <a:rPr lang="zh-CN" altLang="en-US" sz="2800"/>
              <a:t>      用户定义的完整性是针对某一具体的实际数据库的约束条件，它由应用环境所决定，它反映某一具体应用所涉及的数据必须满足的语义要求，比如，属性的数据的输入格式、取值范围等。</a:t>
            </a:r>
            <a:endParaRPr lang="zh-CN" altLang="en-US" sz="2800"/>
          </a:p>
        </p:txBody>
      </p:sp>
    </p:spTree>
    <p:custDataLst>
      <p:tags r:id="rId1"/>
    </p:custData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92150" y="511810"/>
            <a:ext cx="10617200" cy="777875"/>
          </a:xfrm>
        </p:spPr>
        <p:txBody>
          <a:bodyPr/>
          <a:p>
            <a:r>
              <a:rPr lang="zh-CN" altLang="en-US" sz="3600" b="1"/>
              <a:t>3.3 从E-R模型到关系模型</a:t>
            </a:r>
            <a:endParaRPr lang="zh-CN" altLang="en-US" sz="3600" b="1"/>
          </a:p>
        </p:txBody>
      </p:sp>
      <p:sp>
        <p:nvSpPr>
          <p:cNvPr id="3" name="内容占位符 2"/>
          <p:cNvSpPr>
            <a:spLocks noGrp="1"/>
          </p:cNvSpPr>
          <p:nvPr>
            <p:ph idx="1"/>
          </p:nvPr>
        </p:nvSpPr>
        <p:spPr>
          <a:xfrm>
            <a:off x="574040" y="1410335"/>
            <a:ext cx="11044555" cy="5085080"/>
          </a:xfrm>
        </p:spPr>
        <p:txBody>
          <a:bodyPr>
            <a:normAutofit lnSpcReduction="20000"/>
          </a:bodyPr>
          <a:p>
            <a:pPr marL="0" indent="0">
              <a:lnSpc>
                <a:spcPct val="150000"/>
              </a:lnSpc>
              <a:spcBef>
                <a:spcPts val="1000"/>
              </a:spcBef>
              <a:spcAft>
                <a:spcPts val="0"/>
              </a:spcAft>
              <a:buNone/>
            </a:pPr>
            <a:r>
              <a:rPr lang="zh-CN" altLang="en-US" sz="2800" b="1"/>
              <a:t>3.3.1 E-R模型向关系模型的转换规则</a:t>
            </a:r>
            <a:endParaRPr lang="zh-CN" altLang="en-US" sz="2800" b="1"/>
          </a:p>
          <a:p>
            <a:pPr marL="0" indent="0">
              <a:lnSpc>
                <a:spcPct val="150000"/>
              </a:lnSpc>
              <a:spcBef>
                <a:spcPts val="1000"/>
              </a:spcBef>
              <a:spcAft>
                <a:spcPts val="0"/>
              </a:spcAft>
              <a:buNone/>
            </a:pPr>
            <a:r>
              <a:rPr lang="zh-CN" altLang="en-US" b="1">
                <a:solidFill>
                  <a:srgbClr val="FF0000"/>
                </a:solidFill>
              </a:rPr>
              <a:t>转换规则：</a:t>
            </a:r>
            <a:endParaRPr lang="zh-CN" altLang="en-US" b="1"/>
          </a:p>
          <a:p>
            <a:pPr marL="0" indent="0">
              <a:lnSpc>
                <a:spcPct val="150000"/>
              </a:lnSpc>
              <a:spcBef>
                <a:spcPts val="1000"/>
              </a:spcBef>
              <a:spcAft>
                <a:spcPts val="0"/>
              </a:spcAft>
              <a:buNone/>
            </a:pPr>
            <a:r>
              <a:rPr lang="zh-CN" altLang="en-US" b="1"/>
              <a:t>1.E-R模型中的一个实体转换为一个关系模式。实体的属性就是关系中的属性，实体的键就是关系的键。</a:t>
            </a:r>
            <a:endParaRPr lang="zh-CN" altLang="en-US" b="1"/>
          </a:p>
          <a:p>
            <a:pPr marL="0" indent="0">
              <a:lnSpc>
                <a:spcPct val="150000"/>
              </a:lnSpc>
              <a:spcBef>
                <a:spcPts val="1000"/>
              </a:spcBef>
              <a:spcAft>
                <a:spcPts val="0"/>
              </a:spcAft>
              <a:buNone/>
            </a:pPr>
            <a:r>
              <a:rPr lang="zh-CN" altLang="en-US" b="1"/>
              <a:t>2.实体间联系的转换有以下情况：</a:t>
            </a:r>
            <a:endParaRPr lang="zh-CN" altLang="en-US" b="1"/>
          </a:p>
          <a:p>
            <a:pPr marL="0" indent="0">
              <a:lnSpc>
                <a:spcPct val="150000"/>
              </a:lnSpc>
              <a:spcBef>
                <a:spcPts val="1000"/>
              </a:spcBef>
              <a:spcAft>
                <a:spcPts val="0"/>
              </a:spcAft>
              <a:buNone/>
            </a:pPr>
            <a:r>
              <a:rPr lang="zh-CN" altLang="en-US" b="1"/>
              <a:t>（1）一个1:1的联系</a:t>
            </a:r>
            <a:endParaRPr lang="zh-CN" altLang="en-US" b="1"/>
          </a:p>
          <a:p>
            <a:pPr marL="0" indent="0">
              <a:lnSpc>
                <a:spcPct val="150000"/>
              </a:lnSpc>
              <a:spcBef>
                <a:spcPts val="1000"/>
              </a:spcBef>
              <a:spcAft>
                <a:spcPts val="0"/>
              </a:spcAft>
              <a:buFont typeface="Wingdings" panose="05000000000000000000" charset="0"/>
              <a:buChar char="Ø"/>
            </a:pPr>
            <a:r>
              <a:rPr lang="zh-CN" altLang="en-US"/>
              <a:t>  可以将联系转换为一个独立的关系模式，与该联系相连的各个实体的主键以及联系本身的属性作为该关系模式的属性，每个实体的主键是该关系的候选键。</a:t>
            </a:r>
            <a:endParaRPr lang="zh-CN" altLang="en-US"/>
          </a:p>
        </p:txBody>
      </p:sp>
    </p:spTree>
    <p:custDataLst>
      <p:tags r:id="rId1"/>
    </p:custData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3.3 从E-R模型到关系模型</a:t>
            </a:r>
            <a:endParaRPr lang="zh-CN" altLang="en-US"/>
          </a:p>
        </p:txBody>
      </p:sp>
      <p:sp>
        <p:nvSpPr>
          <p:cNvPr id="3" name="内容占位符 2"/>
          <p:cNvSpPr>
            <a:spLocks noGrp="1"/>
          </p:cNvSpPr>
          <p:nvPr>
            <p:ph idx="1"/>
          </p:nvPr>
        </p:nvSpPr>
        <p:spPr>
          <a:xfrm>
            <a:off x="596900" y="1852295"/>
            <a:ext cx="11235055" cy="4319905"/>
          </a:xfrm>
        </p:spPr>
        <p:txBody>
          <a:bodyPr>
            <a:normAutofit lnSpcReduction="10000"/>
          </a:bodyPr>
          <a:p>
            <a:pPr>
              <a:buFont typeface="Wingdings" panose="05000000000000000000" charset="0"/>
              <a:buChar char="Ø"/>
            </a:pPr>
            <a:r>
              <a:rPr lang="en-US" altLang="zh-CN"/>
              <a:t>  </a:t>
            </a:r>
            <a:r>
              <a:rPr lang="zh-CN" altLang="en-US"/>
              <a:t>也可以将联系与任意一端实体对应的关系模式合并，如果与某端合并，则要将未合并一端的实体的主键和联系本身的属性都作为属性加入到合并端的关系模式中。</a:t>
            </a:r>
            <a:endParaRPr lang="zh-CN" altLang="en-US"/>
          </a:p>
          <a:p>
            <a:pPr marL="0" indent="0">
              <a:buNone/>
            </a:pPr>
            <a:r>
              <a:rPr lang="zh-CN" altLang="en-US" b="1"/>
              <a:t>（2）一个1：n的联系</a:t>
            </a:r>
            <a:endParaRPr lang="zh-CN" altLang="en-US"/>
          </a:p>
          <a:p>
            <a:pPr>
              <a:buFont typeface="Wingdings" panose="05000000000000000000" charset="0"/>
              <a:buChar char="Ø"/>
            </a:pPr>
            <a:r>
              <a:rPr lang="zh-CN" altLang="en-US"/>
              <a:t>  可以将1：n的联系转化为一个独立的关系模式，与该联系相连的各个实体的主键以及联系本身的属性作为该关系模式的属性n端实体的主键为该关系模式的候选键。</a:t>
            </a:r>
            <a:endParaRPr lang="zh-CN" altLang="en-US"/>
          </a:p>
          <a:p>
            <a:pPr>
              <a:buFont typeface="Wingdings" panose="05000000000000000000" charset="0"/>
              <a:buChar char="Ø"/>
            </a:pPr>
            <a:r>
              <a:rPr lang="zh-CN" altLang="en-US"/>
              <a:t>  也可以将联系与n端实体对应的关系模式合并，则与该联系相连的1端的实体的主键和联系本身的属性都作为属性加入到n端实体对应的关系模式中。</a:t>
            </a:r>
            <a:endParaRPr lang="zh-CN" altLang="en-US"/>
          </a:p>
        </p:txBody>
      </p:sp>
    </p:spTree>
    <p:custDataLst>
      <p:tags r:id="rId1"/>
    </p:custData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3.3 从E-R模型到关系模型</a:t>
            </a:r>
            <a:endParaRPr lang="zh-CN" altLang="en-US"/>
          </a:p>
        </p:txBody>
      </p:sp>
      <p:sp>
        <p:nvSpPr>
          <p:cNvPr id="3" name="内容占位符 2"/>
          <p:cNvSpPr>
            <a:spLocks noGrp="1"/>
          </p:cNvSpPr>
          <p:nvPr>
            <p:ph idx="1"/>
          </p:nvPr>
        </p:nvSpPr>
        <p:spPr/>
        <p:txBody>
          <a:bodyPr/>
          <a:p>
            <a:pPr marL="0" indent="0">
              <a:buNone/>
            </a:pPr>
            <a:r>
              <a:rPr lang="zh-CN" altLang="en-US" b="1"/>
              <a:t>（3）一个n:m的联系</a:t>
            </a:r>
            <a:endParaRPr lang="zh-CN" altLang="en-US"/>
          </a:p>
          <a:p>
            <a:pPr marL="0" indent="0">
              <a:buNone/>
            </a:pPr>
            <a:r>
              <a:rPr lang="zh-CN" altLang="en-US"/>
              <a:t>      直接将联系转换为一个独立的关系模式，它不能与任何一端进行合并。与联系连接着的两个实体的主键和联系本身的属性都作为关系模式的属性，两个实体主键的组合是关系模式的候选键。</a:t>
            </a:r>
            <a:endParaRPr lang="zh-CN" altLang="en-US"/>
          </a:p>
          <a:p>
            <a:pPr marL="0" indent="0">
              <a:buNone/>
            </a:pPr>
            <a:r>
              <a:rPr lang="zh-CN" altLang="en-US" b="1"/>
              <a:t>（4）</a:t>
            </a:r>
            <a:r>
              <a:rPr lang="zh-CN" altLang="en-US" b="1">
                <a:sym typeface="+mn-ea"/>
              </a:rPr>
              <a:t>多元联系</a:t>
            </a:r>
            <a:endParaRPr lang="zh-CN" altLang="en-US">
              <a:sym typeface="+mn-ea"/>
            </a:endParaRPr>
          </a:p>
          <a:p>
            <a:pPr marL="0" indent="0">
              <a:buNone/>
            </a:pPr>
            <a:r>
              <a:rPr lang="zh-CN" altLang="en-US">
                <a:sym typeface="+mn-ea"/>
              </a:rPr>
              <a:t>      </a:t>
            </a:r>
            <a:r>
              <a:rPr lang="zh-CN" altLang="en-US"/>
              <a:t>E-R模型中如果存在三个或三个以上的实体间的一个多元联系，则将联系转换为一个关系模式，与之相连的各个实体的主键及联系本身的属性作为该关系模式的候选键，关系模式的主键是各个实体主键的组合。</a:t>
            </a:r>
            <a:endParaRPr lang="zh-CN" altLang="en-US"/>
          </a:p>
        </p:txBody>
      </p:sp>
    </p:spTree>
    <p:custDataLst>
      <p:tags r:id="rId1"/>
    </p:custData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3.3 从E-R模型到关系模型</a:t>
            </a:r>
            <a:endParaRPr lang="zh-CN" altLang="en-US"/>
          </a:p>
        </p:txBody>
      </p:sp>
      <p:sp>
        <p:nvSpPr>
          <p:cNvPr id="3" name="内容占位符 2"/>
          <p:cNvSpPr>
            <a:spLocks noGrp="1"/>
          </p:cNvSpPr>
          <p:nvPr>
            <p:ph idx="1"/>
          </p:nvPr>
        </p:nvSpPr>
        <p:spPr>
          <a:xfrm>
            <a:off x="876300" y="1852295"/>
            <a:ext cx="10735310" cy="4319905"/>
          </a:xfrm>
        </p:spPr>
        <p:txBody>
          <a:bodyPr/>
          <a:p>
            <a:pPr marL="0" indent="0">
              <a:buNone/>
            </a:pPr>
            <a:r>
              <a:rPr lang="zh-CN" altLang="en-US" sz="2800" b="1"/>
              <a:t>3.3.2 具体实例</a:t>
            </a:r>
            <a:endParaRPr lang="zh-CN" altLang="en-US" sz="2800" b="1"/>
          </a:p>
          <a:p>
            <a:pPr marL="0" indent="0">
              <a:buNone/>
            </a:pPr>
            <a:r>
              <a:rPr lang="zh-CN" altLang="en-US"/>
              <a:t>例3.4  一个工厂里生产多种产品，每种产品只能存放在一个仓库中，一个仓库可以存放多种产品，每个仓库只有一个管理员进行管理，一个管理员也只能管理一个仓库，每种产品需要由多个零件构成，每个零件也可以用在多种产品上。该系统的E-R模型已经给出，如图3-3，现需将E-R模型转换为关系模式。</a:t>
            </a:r>
            <a:endParaRPr lang="zh-CN" altLang="en-US"/>
          </a:p>
        </p:txBody>
      </p:sp>
    </p:spTree>
    <p:custDataLst>
      <p:tags r:id="rId1"/>
    </p:custData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endParaRPr lang="zh-CN" altLang="en-US"/>
          </a:p>
        </p:txBody>
      </p:sp>
      <p:sp>
        <p:nvSpPr>
          <p:cNvPr id="3" name="内容占位符 2"/>
          <p:cNvSpPr>
            <a:spLocks noGrp="1"/>
          </p:cNvSpPr>
          <p:nvPr>
            <p:ph idx="1"/>
          </p:nvPr>
        </p:nvSpPr>
        <p:spPr/>
        <p:txBody>
          <a:bodyPr>
            <a:normAutofit lnSpcReduction="10000"/>
          </a:bodyPr>
          <a:p>
            <a:pPr marL="0" indent="0">
              <a:buNone/>
            </a:pPr>
            <a:r>
              <a:rPr lang="zh-CN" altLang="en-US" b="1"/>
              <a:t>2.笛卡尔积（Cartesian Product）</a:t>
            </a:r>
            <a:endParaRPr lang="zh-CN" altLang="en-US"/>
          </a:p>
          <a:p>
            <a:pPr marL="0" indent="0">
              <a:buNone/>
            </a:pPr>
            <a:r>
              <a:rPr lang="zh-CN" altLang="en-US"/>
              <a:t>笛卡尔积是一种基于域的集合运算。</a:t>
            </a:r>
            <a:endParaRPr lang="zh-CN" altLang="en-US"/>
          </a:p>
          <a:p>
            <a:pPr marL="0" indent="0">
              <a:buNone/>
            </a:pPr>
            <a:r>
              <a:rPr lang="zh-CN" altLang="en-US" b="1">
                <a:solidFill>
                  <a:srgbClr val="FF0000"/>
                </a:solidFill>
              </a:rPr>
              <a:t>定义3.2</a:t>
            </a:r>
            <a:endParaRPr lang="zh-CN" altLang="en-US" b="1">
              <a:solidFill>
                <a:srgbClr val="FF0000"/>
              </a:solidFill>
            </a:endParaRPr>
          </a:p>
          <a:p>
            <a:pPr marL="0" indent="0">
              <a:buNone/>
            </a:pPr>
            <a:r>
              <a:rPr lang="zh-CN" altLang="en-US" b="1">
                <a:solidFill>
                  <a:srgbClr val="FF0000"/>
                </a:solidFill>
              </a:rPr>
              <a:t>（1）笛卡尔积</a:t>
            </a:r>
            <a:endParaRPr lang="zh-CN" altLang="en-US" b="1">
              <a:solidFill>
                <a:srgbClr val="FF0000"/>
              </a:solidFill>
            </a:endParaRPr>
          </a:p>
          <a:p>
            <a:pPr marL="0" indent="0">
              <a:buNone/>
            </a:pPr>
            <a:r>
              <a:rPr lang="zh-CN" altLang="en-US" b="1">
                <a:solidFill>
                  <a:schemeClr val="tx1"/>
                </a:solidFill>
              </a:rPr>
              <a:t>给定一组域D1，D2，…，Dn，这些域可以相同。D1，D2，…，Dn的笛卡尔积为</a:t>
            </a:r>
            <a:endParaRPr lang="zh-CN" altLang="en-US" b="1">
              <a:solidFill>
                <a:schemeClr val="tx1"/>
              </a:solidFill>
            </a:endParaRPr>
          </a:p>
          <a:p>
            <a:pPr marL="0" indent="0">
              <a:buNone/>
            </a:pPr>
            <a:r>
              <a:rPr lang="zh-CN" altLang="en-US" b="1">
                <a:solidFill>
                  <a:schemeClr val="tx1"/>
                </a:solidFill>
              </a:rPr>
              <a:t>D1×D2×…×Dn={（d1，d2，dn）|di ∈Di，i=1，2，…，n}</a:t>
            </a:r>
            <a:endParaRPr lang="zh-CN" altLang="en-US" b="1">
              <a:solidFill>
                <a:schemeClr val="tx1"/>
              </a:solidFill>
            </a:endParaRPr>
          </a:p>
          <a:p>
            <a:pPr marL="0" indent="0">
              <a:buNone/>
            </a:pPr>
            <a:r>
              <a:rPr lang="zh-CN" altLang="en-US" b="1">
                <a:solidFill>
                  <a:schemeClr val="tx1"/>
                </a:solidFill>
              </a:rPr>
              <a:t>所有域的所有取值的一个组合，不能重复。</a:t>
            </a:r>
            <a:endParaRPr lang="zh-CN" altLang="en-US" b="1">
              <a:solidFill>
                <a:schemeClr val="tx1"/>
              </a:solidFill>
            </a:endParaRPr>
          </a:p>
        </p:txBody>
      </p:sp>
    </p:spTree>
    <p:custDataLst>
      <p:tags r:id="rId1"/>
    </p:custDataLst>
  </p:cSld>
  <p:clrMapOvr>
    <a:masterClrMapping/>
  </p:clrMapOvr>
  <p:transition>
    <p:rand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087755"/>
          </a:xfrm>
        </p:spPr>
        <p:txBody>
          <a:bodyPr/>
          <a:p>
            <a:r>
              <a:rPr lang="zh-CN" altLang="en-US" b="1">
                <a:sym typeface="+mn-ea"/>
              </a:rPr>
              <a:t>3.3 从E-R模型到关系模型</a:t>
            </a:r>
            <a:endParaRPr lang="zh-CN" altLang="en-US"/>
          </a:p>
        </p:txBody>
      </p:sp>
      <p:pic>
        <p:nvPicPr>
          <p:cNvPr id="4" name="内容占位符 3" descr="图3_3.jpg"/>
          <p:cNvPicPr>
            <a:picLocks noChangeAspect="1"/>
          </p:cNvPicPr>
          <p:nvPr>
            <p:ph idx="1"/>
          </p:nvPr>
        </p:nvPicPr>
        <p:blipFill>
          <a:blip r:embed="rId1" cstate="print"/>
          <a:stretch>
            <a:fillRect/>
          </a:stretch>
        </p:blipFill>
        <p:spPr>
          <a:xfrm>
            <a:off x="2386330" y="1702435"/>
            <a:ext cx="8022590" cy="4728210"/>
          </a:xfrm>
          <a:prstGeom prst="rect">
            <a:avLst/>
          </a:prstGeom>
        </p:spPr>
      </p:pic>
    </p:spTree>
    <p:custDataLst>
      <p:tags r:id="rId2"/>
    </p:custData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3.3 从E-R模型到关系模型</a:t>
            </a:r>
            <a:endParaRPr lang="zh-CN" altLang="en-US"/>
          </a:p>
        </p:txBody>
      </p:sp>
      <p:sp>
        <p:nvSpPr>
          <p:cNvPr id="3" name="内容占位符 2"/>
          <p:cNvSpPr>
            <a:spLocks noGrp="1"/>
          </p:cNvSpPr>
          <p:nvPr>
            <p:ph idx="1"/>
          </p:nvPr>
        </p:nvSpPr>
        <p:spPr>
          <a:xfrm>
            <a:off x="345440" y="1896110"/>
            <a:ext cx="5368925" cy="3465195"/>
          </a:xfrm>
          <a:solidFill>
            <a:schemeClr val="tx2">
              <a:lumMod val="10000"/>
              <a:lumOff val="90000"/>
            </a:schemeClr>
          </a:solidFill>
          <a:ln>
            <a:solidFill>
              <a:schemeClr val="accent1"/>
            </a:solidFill>
          </a:ln>
        </p:spPr>
        <p:txBody>
          <a:bodyPr/>
          <a:p>
            <a:pPr marL="0" indent="0">
              <a:buNone/>
            </a:pPr>
            <a:r>
              <a:rPr lang="zh-CN" altLang="en-US" b="1"/>
              <a:t>（1）把每一个实体转换为一个关系模式，可以转换为4个关系模式</a:t>
            </a:r>
            <a:endParaRPr lang="zh-CN" altLang="en-US" b="1"/>
          </a:p>
          <a:p>
            <a:pPr marL="0" indent="0">
              <a:buNone/>
            </a:pPr>
            <a:r>
              <a:rPr lang="zh-CN" altLang="en-US" b="1"/>
              <a:t>仓库（仓库号，仓库名，地点）</a:t>
            </a:r>
            <a:endParaRPr lang="zh-CN" altLang="en-US" b="1"/>
          </a:p>
          <a:p>
            <a:pPr marL="0" indent="0">
              <a:buNone/>
            </a:pPr>
            <a:r>
              <a:rPr lang="zh-CN" altLang="en-US" b="1"/>
              <a:t>产品（产品号，名称，价格，类型）</a:t>
            </a:r>
            <a:endParaRPr lang="zh-CN" altLang="en-US" b="1"/>
          </a:p>
          <a:p>
            <a:pPr marL="0" indent="0">
              <a:buNone/>
            </a:pPr>
            <a:r>
              <a:rPr lang="zh-CN" altLang="en-US" b="1"/>
              <a:t>管理员（员工号，姓名，年龄，性别）</a:t>
            </a:r>
            <a:endParaRPr lang="zh-CN" altLang="en-US" b="1"/>
          </a:p>
          <a:p>
            <a:pPr marL="0" indent="0">
              <a:buNone/>
            </a:pPr>
            <a:r>
              <a:rPr lang="zh-CN" altLang="en-US" b="1"/>
              <a:t>零件（零件号，名称，价格，厂家）</a:t>
            </a:r>
            <a:endParaRPr lang="zh-CN" altLang="en-US" b="1"/>
          </a:p>
        </p:txBody>
      </p:sp>
      <p:sp>
        <p:nvSpPr>
          <p:cNvPr id="4" name="内容占位符 2"/>
          <p:cNvSpPr>
            <a:spLocks noGrp="1"/>
          </p:cNvSpPr>
          <p:nvPr/>
        </p:nvSpPr>
        <p:spPr>
          <a:xfrm>
            <a:off x="6420485" y="1896110"/>
            <a:ext cx="5339715" cy="2535555"/>
          </a:xfrm>
          <a:prstGeom prst="rect">
            <a:avLst/>
          </a:prstGeom>
          <a:solidFill>
            <a:schemeClr val="tx2">
              <a:lumMod val="10000"/>
              <a:lumOff val="90000"/>
            </a:schemeClr>
          </a:solidFill>
          <a:ln>
            <a:solidFill>
              <a:schemeClr val="accent1"/>
            </a:solidFill>
          </a:ln>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lumMod val="85000"/>
                    <a:lumOff val="15000"/>
                  </a:schemeClr>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lumMod val="85000"/>
                    <a:lumOff val="15000"/>
                  </a:schemeClr>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85000"/>
                    <a:lumOff val="15000"/>
                  </a:schemeClr>
                </a:solidFill>
                <a:latin typeface="微软雅黑" panose="020B0503020204020204" charset="-122"/>
                <a:ea typeface="微软雅黑" panose="020B0503020204020204" charset="-122"/>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85000"/>
                    <a:lumOff val="15000"/>
                  </a:schemeClr>
                </a:solidFill>
                <a:latin typeface="微软雅黑" panose="020B0503020204020204" charset="-122"/>
                <a:ea typeface="微软雅黑" panose="020B0503020204020204" charset="-122"/>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85000"/>
                    <a:lumOff val="15000"/>
                  </a:schemeClr>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a:t>（2）将联系转换为关系模式</a:t>
            </a:r>
            <a:endParaRPr lang="zh-CN" altLang="en-US" b="1"/>
          </a:p>
          <a:p>
            <a:pPr marL="0" indent="0">
              <a:buNone/>
            </a:pPr>
            <a:r>
              <a:rPr lang="zh-CN" altLang="en-US" b="1"/>
              <a:t>管理（员工号，仓库号）</a:t>
            </a:r>
            <a:endParaRPr lang="zh-CN" altLang="en-US" b="1"/>
          </a:p>
          <a:p>
            <a:pPr marL="0" indent="0">
              <a:buNone/>
            </a:pPr>
            <a:r>
              <a:rPr lang="zh-CN" altLang="en-US" b="1"/>
              <a:t>存放（产品号，仓库号，状态，数量）</a:t>
            </a:r>
            <a:endParaRPr lang="zh-CN" altLang="en-US" b="1"/>
          </a:p>
          <a:p>
            <a:pPr marL="0" indent="0">
              <a:buNone/>
            </a:pPr>
            <a:r>
              <a:rPr lang="zh-CN" altLang="en-US" b="1"/>
              <a:t>构成（产品号，零件号）</a:t>
            </a:r>
            <a:endParaRPr lang="zh-CN" altLang="en-US" b="1"/>
          </a:p>
        </p:txBody>
      </p:sp>
    </p:spTree>
    <p:custDataLst>
      <p:tags r:id="rId1"/>
    </p:custData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3.3 从E-R模型到关系模型</a:t>
            </a:r>
            <a:endParaRPr lang="zh-CN" altLang="en-US"/>
          </a:p>
        </p:txBody>
      </p:sp>
      <p:sp>
        <p:nvSpPr>
          <p:cNvPr id="3" name="内容占位符 2"/>
          <p:cNvSpPr>
            <a:spLocks noGrp="1"/>
          </p:cNvSpPr>
          <p:nvPr>
            <p:ph idx="1"/>
          </p:nvPr>
        </p:nvSpPr>
        <p:spPr>
          <a:xfrm>
            <a:off x="876300" y="1852295"/>
            <a:ext cx="10440670" cy="4319905"/>
          </a:xfrm>
        </p:spPr>
        <p:txBody>
          <a:bodyPr/>
          <a:p>
            <a:pPr marL="0" indent="0">
              <a:buNone/>
            </a:pPr>
            <a:r>
              <a:rPr lang="zh-CN" altLang="en-US" b="1"/>
              <a:t>根据前面讲过的转换规则，1：n和1:1的联系都可以合并。“管理”可以和“仓库”或者“管理员”任意一端进行合并。合并后为</a:t>
            </a:r>
            <a:endParaRPr lang="zh-CN" altLang="en-US" b="1"/>
          </a:p>
          <a:p>
            <a:pPr marL="0" indent="0">
              <a:buNone/>
            </a:pPr>
            <a:r>
              <a:rPr lang="zh-CN" altLang="en-US" b="1"/>
              <a:t>仓库（仓库号，仓库名，地点，员工号）或者合并为</a:t>
            </a:r>
            <a:endParaRPr lang="zh-CN" altLang="en-US" b="1"/>
          </a:p>
          <a:p>
            <a:pPr marL="0" indent="0">
              <a:buNone/>
            </a:pPr>
            <a:r>
              <a:rPr lang="zh-CN" altLang="en-US" b="1"/>
              <a:t>管理员（员工号，姓名，年龄，性别，仓库号）</a:t>
            </a:r>
            <a:endParaRPr lang="zh-CN" altLang="en-US" b="1"/>
          </a:p>
          <a:p>
            <a:pPr marL="0" indent="0">
              <a:buNone/>
            </a:pPr>
            <a:r>
              <a:rPr lang="zh-CN" altLang="en-US" b="1"/>
              <a:t>将“存放”关系与“产品”进行合并，合并后为</a:t>
            </a:r>
            <a:endParaRPr lang="zh-CN" altLang="en-US" b="1"/>
          </a:p>
          <a:p>
            <a:pPr marL="0" indent="0">
              <a:buNone/>
            </a:pPr>
            <a:r>
              <a:rPr lang="zh-CN" altLang="en-US" b="1"/>
              <a:t>产品（产品号，名称，价格，类型，状态，数量，仓库号）</a:t>
            </a:r>
            <a:endParaRPr lang="zh-CN" altLang="en-US" b="1"/>
          </a:p>
        </p:txBody>
      </p:sp>
    </p:spTree>
    <p:custDataLst>
      <p:tags r:id="rId1"/>
    </p:custData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3.3 从E-R模型到关系模型</a:t>
            </a:r>
            <a:endParaRPr lang="zh-CN" altLang="en-US"/>
          </a:p>
        </p:txBody>
      </p:sp>
      <p:sp>
        <p:nvSpPr>
          <p:cNvPr id="3" name="内容占位符 2"/>
          <p:cNvSpPr>
            <a:spLocks noGrp="1"/>
          </p:cNvSpPr>
          <p:nvPr>
            <p:ph idx="1"/>
          </p:nvPr>
        </p:nvSpPr>
        <p:spPr>
          <a:xfrm>
            <a:off x="876300" y="1852295"/>
            <a:ext cx="10440035" cy="723265"/>
          </a:xfrm>
        </p:spPr>
        <p:txBody>
          <a:bodyPr/>
          <a:p>
            <a:pPr marL="0" indent="0">
              <a:buNone/>
            </a:pPr>
            <a:r>
              <a:rPr lang="zh-CN" altLang="en-US"/>
              <a:t>例3.5 有如图3-4所示的E-R模型，请将它转化成关系模型。</a:t>
            </a:r>
            <a:endParaRPr lang="zh-CN" altLang="en-US"/>
          </a:p>
        </p:txBody>
      </p:sp>
      <p:pic>
        <p:nvPicPr>
          <p:cNvPr id="4" name="图片 3" descr="图3_4.jpg"/>
          <p:cNvPicPr>
            <a:picLocks noChangeAspect="1"/>
          </p:cNvPicPr>
          <p:nvPr/>
        </p:nvPicPr>
        <p:blipFill>
          <a:blip r:embed="rId1" cstate="print"/>
          <a:stretch>
            <a:fillRect/>
          </a:stretch>
        </p:blipFill>
        <p:spPr>
          <a:xfrm>
            <a:off x="436245" y="2974340"/>
            <a:ext cx="4773930" cy="2825750"/>
          </a:xfrm>
          <a:prstGeom prst="rect">
            <a:avLst/>
          </a:prstGeom>
        </p:spPr>
      </p:pic>
      <p:sp>
        <p:nvSpPr>
          <p:cNvPr id="100" name="文本框 99"/>
          <p:cNvSpPr txBox="1"/>
          <p:nvPr/>
        </p:nvSpPr>
        <p:spPr>
          <a:xfrm>
            <a:off x="5210175" y="2575560"/>
            <a:ext cx="6731000" cy="2861310"/>
          </a:xfrm>
          <a:prstGeom prst="rect">
            <a:avLst/>
          </a:prstGeom>
          <a:solidFill>
            <a:schemeClr val="tx2">
              <a:lumMod val="10000"/>
              <a:lumOff val="90000"/>
            </a:schemeClr>
          </a:solidFill>
          <a:ln w="9525">
            <a:solidFill>
              <a:schemeClr val="accent1"/>
            </a:solidFill>
          </a:ln>
        </p:spPr>
        <p:txBody>
          <a:bodyPr wrap="square">
            <a:spAutoFit/>
          </a:bodyPr>
          <a:p>
            <a:pPr indent="0">
              <a:lnSpc>
                <a:spcPct val="150000"/>
              </a:lnSpc>
            </a:pPr>
            <a:r>
              <a:rPr lang="zh-CN" altLang="en-US" sz="2400" b="1">
                <a:solidFill>
                  <a:schemeClr val="tx1">
                    <a:lumMod val="85000"/>
                    <a:lumOff val="15000"/>
                  </a:schemeClr>
                </a:solidFill>
                <a:latin typeface="微软雅黑" panose="020B0503020204020204" charset="-122"/>
                <a:ea typeface="微软雅黑" panose="020B0503020204020204" charset="-122"/>
              </a:rPr>
              <a:t>供应商（</a:t>
            </a:r>
            <a:r>
              <a:rPr lang="zh-CN" altLang="en-US" sz="2400" b="1" u="sng">
                <a:solidFill>
                  <a:schemeClr val="tx1">
                    <a:lumMod val="85000"/>
                    <a:lumOff val="15000"/>
                  </a:schemeClr>
                </a:solidFill>
                <a:latin typeface="微软雅黑" panose="020B0503020204020204" charset="-122"/>
                <a:ea typeface="微软雅黑" panose="020B0503020204020204" charset="-122"/>
              </a:rPr>
              <a:t>供应商编号</a:t>
            </a:r>
            <a:r>
              <a:rPr lang="zh-CN" altLang="en-US" sz="2400" b="1">
                <a:solidFill>
                  <a:schemeClr val="tx1">
                    <a:lumMod val="85000"/>
                    <a:lumOff val="15000"/>
                  </a:schemeClr>
                </a:solidFill>
                <a:latin typeface="微软雅黑" panose="020B0503020204020204" charset="-122"/>
                <a:ea typeface="微软雅黑" panose="020B0503020204020204" charset="-122"/>
              </a:rPr>
              <a:t>，姓名，性别，所在城市）；项目（</a:t>
            </a:r>
            <a:r>
              <a:rPr lang="zh-CN" altLang="en-US" sz="2400" b="1" u="sng">
                <a:solidFill>
                  <a:schemeClr val="tx1">
                    <a:lumMod val="85000"/>
                    <a:lumOff val="15000"/>
                  </a:schemeClr>
                </a:solidFill>
                <a:latin typeface="微软雅黑" panose="020B0503020204020204" charset="-122"/>
                <a:ea typeface="微软雅黑" panose="020B0503020204020204" charset="-122"/>
              </a:rPr>
              <a:t>项目编号</a:t>
            </a:r>
            <a:r>
              <a:rPr lang="zh-CN" altLang="en-US" sz="2400" b="1">
                <a:solidFill>
                  <a:schemeClr val="tx1">
                    <a:lumMod val="85000"/>
                    <a:lumOff val="15000"/>
                  </a:schemeClr>
                </a:solidFill>
                <a:latin typeface="微软雅黑" panose="020B0503020204020204" charset="-122"/>
                <a:ea typeface="微软雅黑" panose="020B0503020204020204" charset="-122"/>
              </a:rPr>
              <a:t>，项目名称，状态）；零件（</a:t>
            </a:r>
            <a:r>
              <a:rPr lang="zh-CN" altLang="en-US" sz="2400" b="1" u="sng">
                <a:solidFill>
                  <a:schemeClr val="tx1">
                    <a:lumMod val="85000"/>
                    <a:lumOff val="15000"/>
                  </a:schemeClr>
                </a:solidFill>
                <a:latin typeface="微软雅黑" panose="020B0503020204020204" charset="-122"/>
                <a:ea typeface="微软雅黑" panose="020B0503020204020204" charset="-122"/>
              </a:rPr>
              <a:t>零件编号</a:t>
            </a:r>
            <a:r>
              <a:rPr lang="zh-CN" altLang="en-US" sz="2400" b="1">
                <a:solidFill>
                  <a:schemeClr val="tx1">
                    <a:lumMod val="85000"/>
                    <a:lumOff val="15000"/>
                  </a:schemeClr>
                </a:solidFill>
                <a:latin typeface="微软雅黑" panose="020B0503020204020204" charset="-122"/>
                <a:ea typeface="微软雅黑" panose="020B0503020204020204" charset="-122"/>
              </a:rPr>
              <a:t>，名称，型号，单价）</a:t>
            </a:r>
            <a:endParaRPr lang="zh-CN" altLang="en-US" sz="2400" b="1">
              <a:solidFill>
                <a:schemeClr val="tx1">
                  <a:lumMod val="85000"/>
                  <a:lumOff val="15000"/>
                </a:schemeClr>
              </a:solidFill>
              <a:latin typeface="微软雅黑" panose="020B0503020204020204" charset="-122"/>
              <a:ea typeface="微软雅黑" panose="020B0503020204020204" charset="-122"/>
            </a:endParaRPr>
          </a:p>
          <a:p>
            <a:pPr indent="0">
              <a:lnSpc>
                <a:spcPct val="150000"/>
              </a:lnSpc>
            </a:pPr>
            <a:r>
              <a:rPr lang="zh-CN" altLang="en-US" sz="2400" b="1">
                <a:solidFill>
                  <a:schemeClr val="tx1">
                    <a:lumMod val="85000"/>
                    <a:lumOff val="15000"/>
                  </a:schemeClr>
                </a:solidFill>
                <a:latin typeface="微软雅黑" panose="020B0503020204020204" charset="-122"/>
                <a:ea typeface="微软雅黑" panose="020B0503020204020204" charset="-122"/>
              </a:rPr>
              <a:t>三个实体间的联系</a:t>
            </a:r>
            <a:endParaRPr lang="zh-CN" altLang="en-US" sz="2400" b="1">
              <a:solidFill>
                <a:schemeClr val="tx1">
                  <a:lumMod val="85000"/>
                  <a:lumOff val="15000"/>
                </a:schemeClr>
              </a:solidFill>
              <a:latin typeface="微软雅黑" panose="020B0503020204020204" charset="-122"/>
              <a:ea typeface="微软雅黑" panose="020B0503020204020204" charset="-122"/>
            </a:endParaRPr>
          </a:p>
          <a:p>
            <a:pPr indent="0">
              <a:lnSpc>
                <a:spcPct val="150000"/>
              </a:lnSpc>
            </a:pPr>
            <a:r>
              <a:rPr lang="zh-CN" altLang="en-US" sz="2400" b="1">
                <a:solidFill>
                  <a:schemeClr val="tx1">
                    <a:lumMod val="85000"/>
                    <a:lumOff val="15000"/>
                  </a:schemeClr>
                </a:solidFill>
                <a:latin typeface="微软雅黑" panose="020B0503020204020204" charset="-122"/>
                <a:ea typeface="微软雅黑" panose="020B0503020204020204" charset="-122"/>
              </a:rPr>
              <a:t>供应（</a:t>
            </a:r>
            <a:r>
              <a:rPr lang="zh-CN" altLang="en-US" sz="2400" b="1" u="sng">
                <a:solidFill>
                  <a:schemeClr val="tx1">
                    <a:lumMod val="85000"/>
                    <a:lumOff val="15000"/>
                  </a:schemeClr>
                </a:solidFill>
                <a:latin typeface="微软雅黑" panose="020B0503020204020204" charset="-122"/>
                <a:ea typeface="微软雅黑" panose="020B0503020204020204" charset="-122"/>
              </a:rPr>
              <a:t>供应商编号</a:t>
            </a:r>
            <a:r>
              <a:rPr lang="zh-CN" altLang="en-US" sz="2400" b="1">
                <a:solidFill>
                  <a:schemeClr val="tx1">
                    <a:lumMod val="85000"/>
                    <a:lumOff val="15000"/>
                  </a:schemeClr>
                </a:solidFill>
                <a:latin typeface="微软雅黑" panose="020B0503020204020204" charset="-122"/>
                <a:ea typeface="微软雅黑" panose="020B0503020204020204" charset="-122"/>
              </a:rPr>
              <a:t>，</a:t>
            </a:r>
            <a:r>
              <a:rPr lang="zh-CN" altLang="en-US" sz="2400" b="1" u="sng">
                <a:solidFill>
                  <a:schemeClr val="tx1">
                    <a:lumMod val="85000"/>
                    <a:lumOff val="15000"/>
                  </a:schemeClr>
                </a:solidFill>
                <a:latin typeface="微软雅黑" panose="020B0503020204020204" charset="-122"/>
                <a:ea typeface="微软雅黑" panose="020B0503020204020204" charset="-122"/>
              </a:rPr>
              <a:t>项目编号</a:t>
            </a:r>
            <a:r>
              <a:rPr lang="zh-CN" altLang="en-US" sz="2400" b="1">
                <a:solidFill>
                  <a:schemeClr val="tx1">
                    <a:lumMod val="85000"/>
                    <a:lumOff val="15000"/>
                  </a:schemeClr>
                </a:solidFill>
                <a:latin typeface="微软雅黑" panose="020B0503020204020204" charset="-122"/>
                <a:ea typeface="微软雅黑" panose="020B0503020204020204" charset="-122"/>
              </a:rPr>
              <a:t>，</a:t>
            </a:r>
            <a:r>
              <a:rPr lang="zh-CN" altLang="en-US" sz="2400" b="1" u="sng">
                <a:solidFill>
                  <a:schemeClr val="tx1">
                    <a:lumMod val="85000"/>
                    <a:lumOff val="15000"/>
                  </a:schemeClr>
                </a:solidFill>
                <a:latin typeface="微软雅黑" panose="020B0503020204020204" charset="-122"/>
                <a:ea typeface="微软雅黑" panose="020B0503020204020204" charset="-122"/>
              </a:rPr>
              <a:t>零件编号</a:t>
            </a:r>
            <a:r>
              <a:rPr lang="zh-CN" altLang="en-US" sz="2400" b="1">
                <a:solidFill>
                  <a:schemeClr val="tx1">
                    <a:lumMod val="85000"/>
                    <a:lumOff val="15000"/>
                  </a:schemeClr>
                </a:solidFill>
                <a:latin typeface="微软雅黑" panose="020B0503020204020204" charset="-122"/>
                <a:ea typeface="微软雅黑" panose="020B0503020204020204" charset="-122"/>
              </a:rPr>
              <a:t>，数量）</a:t>
            </a:r>
            <a:endParaRPr lang="zh-CN" altLang="en-US" sz="2400" b="1">
              <a:latin typeface="Times New Roman" panose="02020603050405020304" charset="0"/>
              <a:ea typeface="宋体" panose="02010600030101010101" pitchFamily="2" charset="-122"/>
            </a:endParaRPr>
          </a:p>
        </p:txBody>
      </p:sp>
    </p:spTree>
    <p:custDataLst>
      <p:tags r:id="rId2"/>
    </p:custData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b="1"/>
              <a:t>3.4 关系代数</a:t>
            </a:r>
            <a:endParaRPr lang="zh-CN" altLang="en-US" sz="3600" b="1"/>
          </a:p>
        </p:txBody>
      </p:sp>
      <p:sp>
        <p:nvSpPr>
          <p:cNvPr id="3" name="内容占位符 2"/>
          <p:cNvSpPr>
            <a:spLocks noGrp="1"/>
          </p:cNvSpPr>
          <p:nvPr>
            <p:ph idx="1"/>
          </p:nvPr>
        </p:nvSpPr>
        <p:spPr>
          <a:xfrm>
            <a:off x="876300" y="1852295"/>
            <a:ext cx="10440035" cy="1680845"/>
          </a:xfrm>
        </p:spPr>
        <p:txBody>
          <a:bodyPr>
            <a:normAutofit lnSpcReduction="10000"/>
          </a:bodyPr>
          <a:p>
            <a:pPr marL="0" indent="0">
              <a:lnSpc>
                <a:spcPct val="150000"/>
              </a:lnSpc>
              <a:buNone/>
            </a:pPr>
            <a:r>
              <a:rPr lang="en-US" altLang="zh-CN"/>
              <a:t>      </a:t>
            </a:r>
            <a:r>
              <a:rPr lang="zh-CN" altLang="en-US"/>
              <a:t>关系代数是由E.F.Codd于1970年提出的，1979年E.F.Codd又对关系模型做了扩展。关系模型是一种抽象的查询语言，是关系操纵语言的一种传统表达方式，它是用对关系的运算来表达查询的。</a:t>
            </a:r>
            <a:endParaRPr lang="zh-CN" altLang="en-US"/>
          </a:p>
        </p:txBody>
      </p:sp>
      <p:sp>
        <p:nvSpPr>
          <p:cNvPr id="100" name="文本框 99"/>
          <p:cNvSpPr txBox="1"/>
          <p:nvPr/>
        </p:nvSpPr>
        <p:spPr>
          <a:xfrm>
            <a:off x="876300" y="3737610"/>
            <a:ext cx="10106025" cy="1753235"/>
          </a:xfrm>
          <a:prstGeom prst="rect">
            <a:avLst/>
          </a:prstGeom>
          <a:noFill/>
          <a:ln w="9525">
            <a:noFill/>
          </a:ln>
        </p:spPr>
        <p:txBody>
          <a:bodyPr wrap="square">
            <a:spAutoFit/>
          </a:bodyPr>
          <a:p>
            <a:pPr indent="266700">
              <a:lnSpc>
                <a:spcPct val="150000"/>
              </a:lnSpc>
            </a:pPr>
            <a:r>
              <a:rPr lang="en-US" altLang="zh-CN" sz="2400" b="0">
                <a:solidFill>
                  <a:schemeClr val="tx1">
                    <a:lumMod val="85000"/>
                    <a:lumOff val="15000"/>
                  </a:schemeClr>
                </a:solidFill>
                <a:latin typeface="微软雅黑" panose="020B0503020204020204" charset="-122"/>
                <a:ea typeface="微软雅黑" panose="020B0503020204020204" charset="-122"/>
              </a:rPr>
              <a:t>    </a:t>
            </a:r>
            <a:r>
              <a:rPr lang="zh-CN" altLang="en-US" sz="2400" b="0">
                <a:solidFill>
                  <a:schemeClr val="tx1">
                    <a:lumMod val="85000"/>
                    <a:lumOff val="15000"/>
                  </a:schemeClr>
                </a:solidFill>
                <a:latin typeface="微软雅黑" panose="020B0503020204020204" charset="-122"/>
                <a:ea typeface="微软雅黑" panose="020B0503020204020204" charset="-122"/>
              </a:rPr>
              <a:t>任何一种运算都是将一定的运算符作用于一定的运算对象上，从而得到预期的运算结果。所以运算的三大要素就是运算对象、运算符和运算结果。</a:t>
            </a:r>
            <a:endParaRPr lang="zh-CN" altLang="en-US" sz="2400" b="0">
              <a:solidFill>
                <a:schemeClr val="tx1">
                  <a:lumMod val="85000"/>
                  <a:lumOff val="15000"/>
                </a:schemeClr>
              </a:solidFill>
              <a:latin typeface="微软雅黑" panose="020B0503020204020204" charset="-122"/>
              <a:ea typeface="微软雅黑" panose="020B0503020204020204" charset="-122"/>
            </a:endParaRPr>
          </a:p>
        </p:txBody>
      </p:sp>
    </p:spTree>
    <p:custDataLst>
      <p:tags r:id="rId1"/>
    </p:custData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5665" y="526415"/>
            <a:ext cx="10440035" cy="807720"/>
          </a:xfrm>
        </p:spPr>
        <p:txBody>
          <a:bodyPr/>
          <a:p>
            <a:r>
              <a:rPr lang="zh-CN" altLang="en-US" b="1">
                <a:sym typeface="+mn-ea"/>
              </a:rPr>
              <a:t>3.4 关系代数</a:t>
            </a:r>
            <a:endParaRPr lang="zh-CN" altLang="en-US"/>
          </a:p>
        </p:txBody>
      </p:sp>
      <p:pic>
        <p:nvPicPr>
          <p:cNvPr id="4" name="内容占位符 3"/>
          <p:cNvPicPr>
            <a:picLocks noChangeAspect="1"/>
          </p:cNvPicPr>
          <p:nvPr>
            <p:ph idx="1"/>
          </p:nvPr>
        </p:nvPicPr>
        <p:blipFill>
          <a:blip r:embed="rId1"/>
          <a:stretch>
            <a:fillRect/>
          </a:stretch>
        </p:blipFill>
        <p:spPr>
          <a:xfrm>
            <a:off x="2017395" y="1334135"/>
            <a:ext cx="8157210" cy="5354320"/>
          </a:xfrm>
          <a:prstGeom prst="rect">
            <a:avLst/>
          </a:prstGeom>
        </p:spPr>
      </p:pic>
    </p:spTree>
    <p:custDataLst>
      <p:tags r:id="rId2"/>
    </p:custData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54405"/>
          </a:xfrm>
        </p:spPr>
        <p:txBody>
          <a:bodyPr/>
          <a:p>
            <a:r>
              <a:rPr lang="zh-CN" altLang="en-US" b="1">
                <a:sym typeface="+mn-ea"/>
              </a:rPr>
              <a:t>3.4 关系代数</a:t>
            </a:r>
            <a:endParaRPr lang="zh-CN" altLang="en-US"/>
          </a:p>
        </p:txBody>
      </p:sp>
      <p:sp>
        <p:nvSpPr>
          <p:cNvPr id="3" name="内容占位符 2"/>
          <p:cNvSpPr>
            <a:spLocks noGrp="1"/>
          </p:cNvSpPr>
          <p:nvPr>
            <p:ph idx="1"/>
          </p:nvPr>
        </p:nvSpPr>
        <p:spPr>
          <a:xfrm>
            <a:off x="875665" y="1424940"/>
            <a:ext cx="10440035" cy="4806315"/>
          </a:xfrm>
        </p:spPr>
        <p:txBody>
          <a:bodyPr>
            <a:normAutofit fontScale="90000" lnSpcReduction="10000"/>
          </a:bodyPr>
          <a:p>
            <a:pPr marL="0" indent="0">
              <a:buNone/>
            </a:pPr>
            <a:r>
              <a:rPr lang="zh-CN" altLang="en-US" sz="3200" b="1"/>
              <a:t>3.4.1 传统的集合运算</a:t>
            </a:r>
            <a:endParaRPr lang="zh-CN" altLang="en-US" sz="3200" b="1"/>
          </a:p>
          <a:p>
            <a:pPr marL="0" indent="0">
              <a:buNone/>
            </a:pPr>
            <a:r>
              <a:rPr lang="zh-CN" altLang="en-US" sz="2800" b="1"/>
              <a:t>1.并（Union）</a:t>
            </a:r>
            <a:endParaRPr lang="zh-CN" altLang="en-US" sz="2800" b="1"/>
          </a:p>
          <a:p>
            <a:pPr marL="0" indent="0">
              <a:buNone/>
            </a:pPr>
            <a:r>
              <a:rPr lang="zh-CN" altLang="en-US" sz="2800" b="1"/>
              <a:t>      </a:t>
            </a:r>
            <a:r>
              <a:rPr lang="zh-CN" altLang="en-US" sz="2800"/>
              <a:t>设关系R和关系S具有相同的目n（即两个关系都有n个属性），且相同的属性取自同一个域，则关系R与关系S的并由属于R或属于S的元组组成。记作：</a:t>
            </a:r>
            <a:endParaRPr lang="zh-CN" altLang="en-US" sz="2800"/>
          </a:p>
          <a:p>
            <a:pPr marL="0" indent="0">
              <a:buNone/>
            </a:pPr>
            <a:r>
              <a:rPr lang="zh-CN" altLang="en-US" sz="2800"/>
              <a:t>           R∪S={ t | t∈R∨t∈S }</a:t>
            </a:r>
            <a:endParaRPr lang="zh-CN" altLang="en-US" sz="2800"/>
          </a:p>
          <a:p>
            <a:pPr marL="0" indent="0">
              <a:buNone/>
            </a:pPr>
            <a:r>
              <a:rPr lang="zh-CN" altLang="en-US" sz="2800"/>
              <a:t>      其结果关系仍为n目关系，由属于R或属于S的元组组成。</a:t>
            </a:r>
            <a:endParaRPr lang="zh-CN" altLang="en-US" sz="2800"/>
          </a:p>
          <a:p>
            <a:pPr marL="0" indent="0">
              <a:buNone/>
            </a:pPr>
            <a:r>
              <a:rPr lang="zh-CN" altLang="en-US" sz="2800" b="1">
                <a:solidFill>
                  <a:srgbClr val="FF0000"/>
                </a:solidFill>
              </a:rPr>
              <a:t>注意：</a:t>
            </a:r>
            <a:r>
              <a:rPr lang="zh-CN" altLang="en-US" sz="2800"/>
              <a:t>关系R和关系S的属性个数、相应列上的属性名和域必须一致。</a:t>
            </a:r>
            <a:endParaRPr lang="zh-CN" altLang="en-US" sz="2800"/>
          </a:p>
          <a:p>
            <a:pPr marL="0" indent="0">
              <a:buNone/>
            </a:pPr>
            <a:r>
              <a:rPr lang="zh-CN" altLang="en-US" sz="2800"/>
              <a:t>          并操作是关系的基本操作，它不能由其它操作导出。</a:t>
            </a:r>
            <a:endParaRPr lang="zh-CN" altLang="en-US" sz="2800"/>
          </a:p>
        </p:txBody>
      </p:sp>
    </p:spTree>
    <p:custDataLst>
      <p:tags r:id="rId1"/>
    </p:custData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a:xfrm>
            <a:off x="1216660" y="1852295"/>
            <a:ext cx="10440035" cy="4796155"/>
          </a:xfrm>
        </p:spPr>
        <p:txBody>
          <a:bodyPr>
            <a:normAutofit lnSpcReduction="10000"/>
          </a:bodyPr>
          <a:p>
            <a:pPr marL="0" indent="0">
              <a:buNone/>
            </a:pPr>
            <a:r>
              <a:rPr lang="zh-CN" altLang="en-US" b="1"/>
              <a:t>2.差（Difference）</a:t>
            </a:r>
            <a:endParaRPr lang="zh-CN" altLang="en-US"/>
          </a:p>
          <a:p>
            <a:pPr marL="0" indent="0">
              <a:buNone/>
            </a:pPr>
            <a:r>
              <a:rPr lang="zh-CN" altLang="en-US"/>
              <a:t>      设关系R和关系S具有相同的目n（即两个关系都有n个属性），且相应的属性取自同一个域，则关系R与关系S的差由属于R而不属于S的所有元组组成。记作：</a:t>
            </a:r>
            <a:endParaRPr lang="zh-CN" altLang="en-US"/>
          </a:p>
          <a:p>
            <a:pPr marL="0" indent="0">
              <a:buNone/>
            </a:pPr>
            <a:r>
              <a:rPr lang="zh-CN" altLang="en-US"/>
              <a:t>         R—S={ t | t∈R∧t  </a:t>
            </a:r>
            <a:r>
              <a:rPr lang="zh-CN" altLang="en-US" sz="3600"/>
              <a:t>∉</a:t>
            </a:r>
            <a:r>
              <a:rPr lang="zh-CN" altLang="en-US"/>
              <a:t>S }</a:t>
            </a:r>
            <a:endParaRPr lang="zh-CN" altLang="en-US"/>
          </a:p>
          <a:p>
            <a:pPr marL="0" indent="0">
              <a:buNone/>
            </a:pPr>
            <a:r>
              <a:rPr lang="zh-CN" altLang="en-US"/>
              <a:t>        其结果关系仍为n目关系，由属于R而不属于S的元组组成。</a:t>
            </a:r>
            <a:endParaRPr lang="zh-CN" altLang="en-US"/>
          </a:p>
          <a:p>
            <a:pPr marL="0" indent="0">
              <a:buNone/>
            </a:pPr>
            <a:r>
              <a:rPr lang="zh-CN" altLang="zh-CN" b="1">
                <a:solidFill>
                  <a:srgbClr val="FF0000"/>
                </a:solidFill>
              </a:rPr>
              <a:t>注意：</a:t>
            </a:r>
            <a:r>
              <a:rPr lang="zh-CN" altLang="zh-CN"/>
              <a:t>关系R和关系S的结构必须一致，即关系R和关系S的属性个数、相应列上的属性名和域必须一致。</a:t>
            </a:r>
            <a:endParaRPr lang="zh-CN" altLang="zh-CN"/>
          </a:p>
          <a:p>
            <a:pPr marL="0" indent="0">
              <a:buNone/>
            </a:pPr>
            <a:r>
              <a:rPr lang="zh-CN" altLang="zh-CN"/>
              <a:t>          差操作也是关系的基本操作。</a:t>
            </a:r>
            <a:endParaRPr lang="zh-CN" altLang="zh-CN"/>
          </a:p>
        </p:txBody>
      </p:sp>
    </p:spTree>
    <p:custDataLst>
      <p:tags r:id="rId1"/>
    </p:custData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56310"/>
          </a:xfrm>
        </p:spPr>
        <p:txBody>
          <a:bodyPr/>
          <a:p>
            <a:r>
              <a:rPr lang="zh-CN" altLang="en-US" b="1">
                <a:sym typeface="+mn-ea"/>
              </a:rPr>
              <a:t>3.4 关系代数</a:t>
            </a:r>
            <a:endParaRPr lang="zh-CN" altLang="en-US"/>
          </a:p>
        </p:txBody>
      </p:sp>
      <p:sp>
        <p:nvSpPr>
          <p:cNvPr id="3" name="内容占位符 2"/>
          <p:cNvSpPr>
            <a:spLocks noGrp="1"/>
          </p:cNvSpPr>
          <p:nvPr>
            <p:ph idx="1"/>
          </p:nvPr>
        </p:nvSpPr>
        <p:spPr>
          <a:xfrm>
            <a:off x="535305" y="1290955"/>
            <a:ext cx="11122660" cy="5066030"/>
          </a:xfrm>
        </p:spPr>
        <p:txBody>
          <a:bodyPr/>
          <a:p>
            <a:pPr marL="0" indent="0">
              <a:buNone/>
            </a:pPr>
            <a:r>
              <a:rPr lang="zh-CN" altLang="en-US" b="1"/>
              <a:t>3.交（Intersection）</a:t>
            </a:r>
            <a:endParaRPr lang="zh-CN" altLang="en-US"/>
          </a:p>
          <a:p>
            <a:pPr marL="0" indent="0">
              <a:buNone/>
            </a:pPr>
            <a:r>
              <a:rPr lang="zh-CN" altLang="en-US"/>
              <a:t>      设关系R和关系S具有相同的目n（即两个关系都有n个属性），且相应的属性取自同一个域，则关系R与关系S的交由既属于R又属于S的所有元组组成。记作：</a:t>
            </a:r>
            <a:endParaRPr lang="zh-CN" altLang="en-US"/>
          </a:p>
          <a:p>
            <a:pPr marL="0" indent="0">
              <a:buNone/>
            </a:pPr>
            <a:r>
              <a:rPr lang="zh-CN" altLang="en-US"/>
              <a:t>          R∩S={ t | t∈R∧t∈S }</a:t>
            </a:r>
            <a:endParaRPr lang="zh-CN" altLang="en-US"/>
          </a:p>
          <a:p>
            <a:pPr marL="0" indent="0">
              <a:buNone/>
            </a:pPr>
            <a:r>
              <a:rPr lang="zh-CN" altLang="en-US"/>
              <a:t>      其结果关系仍为n目关系，由既属于R又属于S的元组组成。</a:t>
            </a:r>
            <a:endParaRPr lang="zh-CN" altLang="en-US"/>
          </a:p>
          <a:p>
            <a:pPr marL="0" indent="0">
              <a:buNone/>
            </a:pPr>
            <a:r>
              <a:rPr lang="zh-CN" altLang="en-US" b="1">
                <a:solidFill>
                  <a:srgbClr val="FF0000"/>
                </a:solidFill>
              </a:rPr>
              <a:t>注意：</a:t>
            </a:r>
            <a:r>
              <a:rPr lang="zh-CN" altLang="en-US"/>
              <a:t>关系R和关系S的结构必须一致，即关系R和关系S的属性个数、相应列上的属性名和域必须一致。</a:t>
            </a:r>
            <a:endParaRPr lang="zh-CN" altLang="en-US"/>
          </a:p>
          <a:p>
            <a:pPr marL="0" indent="0">
              <a:buNone/>
            </a:pPr>
            <a:r>
              <a:rPr lang="zh-CN" altLang="en-US"/>
              <a:t>      交操作不是关系的基本操作，它可以由差的运算导出，即R∩S=R—（R—S）或R∩S=S—（S—R）导出。</a:t>
            </a:r>
            <a:endParaRPr lang="zh-CN" altLang="en-US"/>
          </a:p>
        </p:txBody>
      </p:sp>
    </p:spTree>
    <p:custDataLst>
      <p:tags r:id="rId1"/>
    </p:custData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a:xfrm>
            <a:off x="876300" y="1852295"/>
            <a:ext cx="10440035" cy="2605405"/>
          </a:xfrm>
        </p:spPr>
        <p:txBody>
          <a:bodyPr/>
          <a:p>
            <a:pPr marL="0" indent="0">
              <a:buNone/>
            </a:pPr>
            <a:r>
              <a:rPr lang="zh-CN" altLang="en-US" b="1"/>
              <a:t>4.广义笛卡尔积（Extended Cartesian Product）</a:t>
            </a:r>
            <a:endParaRPr lang="zh-CN" altLang="en-US"/>
          </a:p>
          <a:p>
            <a:pPr marL="0" indent="0">
              <a:buNone/>
            </a:pPr>
            <a:r>
              <a:rPr lang="zh-CN" altLang="en-US"/>
              <a:t>       设关系R为n目关系，关系S为m目关系，关系R和关系S的广义笛卡尔积是一个（m+n）列的元组的集合。元组的前n列是关系R的一个元组，后m列是关系S的一个元组。若R有k1个元组，S有k2个元组，则关系R和关系S的广义笛卡尔积有k1×k2个元组。记作：</a:t>
            </a:r>
            <a:endParaRPr lang="zh-CN" altLang="en-US"/>
          </a:p>
        </p:txBody>
      </p:sp>
      <p:sp>
        <p:nvSpPr>
          <p:cNvPr id="100" name="文本框 99"/>
          <p:cNvSpPr txBox="1"/>
          <p:nvPr/>
        </p:nvSpPr>
        <p:spPr>
          <a:xfrm>
            <a:off x="3333750" y="4457700"/>
            <a:ext cx="5080000" cy="583565"/>
          </a:xfrm>
          <a:prstGeom prst="rect">
            <a:avLst/>
          </a:prstGeom>
          <a:noFill/>
          <a:ln w="9525">
            <a:noFill/>
          </a:ln>
        </p:spPr>
        <p:txBody>
          <a:bodyPr>
            <a:spAutoFit/>
          </a:bodyPr>
          <a:p>
            <a:pPr indent="0"/>
            <a:r>
              <a:rPr lang="en-US" sz="3200" b="0">
                <a:latin typeface="Times New Roman" panose="02020603050405020304" charset="0"/>
                <a:ea typeface="宋体" panose="02010600030101010101" pitchFamily="2" charset="-122"/>
                <a:cs typeface="Times New Roman" panose="02020603050405020304" charset="0"/>
              </a:rPr>
              <a:t>R</a:t>
            </a:r>
            <a:r>
              <a:rPr lang="en-US" sz="3200" b="0">
                <a:latin typeface="Times New Roman" panose="02020603050405020304" charset="0"/>
                <a:ea typeface="宋体" panose="02010600030101010101" pitchFamily="2" charset="-122"/>
              </a:rPr>
              <a:t>×S={ t</a:t>
            </a:r>
            <a:r>
              <a:rPr lang="en-US" sz="3200" b="0" baseline="-25000">
                <a:latin typeface="Times New Roman" panose="02020603050405020304" charset="0"/>
                <a:ea typeface="宋体" panose="02010600030101010101" pitchFamily="2" charset="-122"/>
                <a:cs typeface="Times New Roman" panose="02020603050405020304" charset="0"/>
              </a:rPr>
              <a:t>r </a:t>
            </a:r>
            <a:r>
              <a:rPr lang="en-US" sz="3200" b="0">
                <a:latin typeface="Times New Roman" panose="02020603050405020304" charset="0"/>
                <a:ea typeface="宋体" panose="02010600030101010101" pitchFamily="2" charset="-122"/>
                <a:cs typeface="Times New Roman" panose="02020603050405020304" charset="0"/>
              </a:rPr>
              <a:t>t</a:t>
            </a:r>
            <a:r>
              <a:rPr lang="en-US" sz="3200" b="0" baseline="-25000">
                <a:latin typeface="Times New Roman" panose="02020603050405020304" charset="0"/>
                <a:ea typeface="宋体" panose="02010600030101010101" pitchFamily="2" charset="-122"/>
                <a:cs typeface="Times New Roman" panose="02020603050405020304" charset="0"/>
              </a:rPr>
              <a:t>s </a:t>
            </a:r>
            <a:r>
              <a:rPr lang="en-US" sz="3200" b="0">
                <a:latin typeface="Times New Roman" panose="02020603050405020304" charset="0"/>
                <a:ea typeface="宋体" panose="02010600030101010101" pitchFamily="2" charset="-122"/>
                <a:cs typeface="Times New Roman" panose="02020603050405020304" charset="0"/>
              </a:rPr>
              <a:t>| t</a:t>
            </a:r>
            <a:r>
              <a:rPr lang="en-US" sz="3200" b="0" baseline="-25000">
                <a:latin typeface="Times New Roman" panose="02020603050405020304" charset="0"/>
                <a:ea typeface="宋体" panose="02010600030101010101" pitchFamily="2" charset="-122"/>
                <a:cs typeface="Times New Roman" panose="02020603050405020304" charset="0"/>
              </a:rPr>
              <a:t>r</a:t>
            </a:r>
            <a:r>
              <a:rPr lang="en-US" sz="3200" b="0">
                <a:latin typeface="Times New Roman" panose="02020603050405020304" charset="0"/>
                <a:ea typeface="宋体" panose="02010600030101010101" pitchFamily="2" charset="-122"/>
                <a:cs typeface="Times New Roman" panose="02020603050405020304" charset="0"/>
              </a:rPr>
              <a:t>∈</a:t>
            </a:r>
            <a:r>
              <a:rPr lang="en-US" sz="3200" b="0">
                <a:latin typeface="Times New Roman" panose="02020603050405020304" charset="0"/>
                <a:ea typeface="宋体" panose="02010600030101010101" pitchFamily="2" charset="-122"/>
              </a:rPr>
              <a:t>R∧t</a:t>
            </a:r>
            <a:r>
              <a:rPr lang="en-US" sz="3200" b="0" baseline="-25000">
                <a:latin typeface="Times New Roman" panose="02020603050405020304" charset="0"/>
                <a:ea typeface="宋体" panose="02010600030101010101" pitchFamily="2" charset="-122"/>
                <a:cs typeface="Times New Roman" panose="02020603050405020304" charset="0"/>
              </a:rPr>
              <a:t>s</a:t>
            </a:r>
            <a:r>
              <a:rPr lang="en-US" sz="3200" b="0">
                <a:latin typeface="Times New Roman" panose="02020603050405020304" charset="0"/>
                <a:ea typeface="宋体" panose="02010600030101010101" pitchFamily="2" charset="-122"/>
                <a:cs typeface="Times New Roman" panose="02020603050405020304" charset="0"/>
              </a:rPr>
              <a:t>∈</a:t>
            </a:r>
            <a:r>
              <a:rPr lang="en-US" sz="3200" b="0">
                <a:latin typeface="Times New Roman" panose="02020603050405020304" charset="0"/>
                <a:ea typeface="宋体" panose="02010600030101010101" pitchFamily="2" charset="-122"/>
              </a:rPr>
              <a:t>S }</a:t>
            </a:r>
            <a:endParaRPr lang="en-US" altLang="en-US" sz="3200" b="0">
              <a:latin typeface="Times New Roman" panose="02020603050405020304" charset="0"/>
              <a:ea typeface="宋体" panose="02010600030101010101" pitchFamily="2" charset="-122"/>
            </a:endParaRPr>
          </a:p>
        </p:txBody>
      </p:sp>
      <p:sp>
        <p:nvSpPr>
          <p:cNvPr id="4" name="文本框 3"/>
          <p:cNvSpPr txBox="1"/>
          <p:nvPr/>
        </p:nvSpPr>
        <p:spPr>
          <a:xfrm>
            <a:off x="702310" y="5382895"/>
            <a:ext cx="10788650" cy="460375"/>
          </a:xfrm>
          <a:prstGeom prst="rect">
            <a:avLst/>
          </a:prstGeom>
          <a:noFill/>
          <a:ln w="9525">
            <a:noFill/>
          </a:ln>
        </p:spPr>
        <p:txBody>
          <a:bodyPr wrap="square">
            <a:spAutoFit/>
          </a:bodyPr>
          <a:p>
            <a:pPr indent="0"/>
            <a:r>
              <a:rPr lang="en-US" altLang="zh-CN" sz="2400" b="0">
                <a:solidFill>
                  <a:schemeClr val="tx1">
                    <a:lumMod val="85000"/>
                    <a:lumOff val="15000"/>
                  </a:schemeClr>
                </a:solidFill>
                <a:latin typeface="微软雅黑" panose="020B0503020204020204" charset="-122"/>
                <a:ea typeface="微软雅黑" panose="020B0503020204020204" charset="-122"/>
              </a:rPr>
              <a:t>     </a:t>
            </a:r>
            <a:r>
              <a:rPr lang="zh-CN" altLang="en-US" sz="2400" b="0">
                <a:solidFill>
                  <a:schemeClr val="tx1">
                    <a:lumMod val="85000"/>
                    <a:lumOff val="15000"/>
                  </a:schemeClr>
                </a:solidFill>
                <a:latin typeface="微软雅黑" panose="020B0503020204020204" charset="-122"/>
                <a:ea typeface="微软雅黑" panose="020B0503020204020204" charset="-122"/>
              </a:rPr>
              <a:t>广义笛卡尔积操作中的关系R和S的结构可以不同，它是关系代数的基本操作。</a:t>
            </a:r>
            <a:endParaRPr lang="zh-CN" altLang="en-US" sz="2400" b="0">
              <a:solidFill>
                <a:schemeClr val="tx1">
                  <a:lumMod val="85000"/>
                  <a:lumOff val="15000"/>
                </a:schemeClr>
              </a:solidFill>
              <a:latin typeface="微软雅黑" panose="020B0503020204020204" charset="-122"/>
              <a:ea typeface="微软雅黑" panose="020B0503020204020204" charset="-122"/>
            </a:endParaRPr>
          </a:p>
        </p:txBody>
      </p:sp>
    </p:spTree>
    <p:custDataLst>
      <p:tags r:id="rId1"/>
    </p:custData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44555" y="101755"/>
            <a:ext cx="10440000" cy="1368000"/>
          </a:xfrm>
        </p:spPr>
        <p:txBody>
          <a:bodyPr/>
          <a:p>
            <a:r>
              <a:rPr lang="zh-CN" altLang="en-US" b="1">
                <a:sym typeface="+mn-ea"/>
              </a:rPr>
              <a:t>3.1 关系模型概述</a:t>
            </a:r>
            <a:endParaRPr lang="zh-CN" altLang="en-US"/>
          </a:p>
        </p:txBody>
      </p:sp>
      <p:sp>
        <p:nvSpPr>
          <p:cNvPr id="3" name="内容占位符 2"/>
          <p:cNvSpPr>
            <a:spLocks noGrp="1"/>
          </p:cNvSpPr>
          <p:nvPr>
            <p:ph idx="1"/>
          </p:nvPr>
        </p:nvSpPr>
        <p:spPr>
          <a:xfrm>
            <a:off x="752475" y="1469390"/>
            <a:ext cx="10687050" cy="4648835"/>
          </a:xfrm>
        </p:spPr>
        <p:txBody>
          <a:bodyPr>
            <a:normAutofit fontScale="90000"/>
          </a:bodyPr>
          <a:p>
            <a:pPr marL="0" indent="0">
              <a:buNone/>
            </a:pPr>
            <a:r>
              <a:rPr lang="zh-CN" altLang="en-US" b="1">
                <a:solidFill>
                  <a:srgbClr val="FF0000"/>
                </a:solidFill>
              </a:rPr>
              <a:t>（2）元组（Tuple）</a:t>
            </a:r>
            <a:endParaRPr lang="zh-CN" altLang="en-US" b="1"/>
          </a:p>
          <a:p>
            <a:pPr marL="0" indent="0">
              <a:buNone/>
            </a:pPr>
            <a:r>
              <a:rPr lang="zh-CN" altLang="en-US" b="1"/>
              <a:t>       笛卡尔积中每一个元素（d1，d2，…，dn）叫做一个n元组（n-tuple），简称元组。元组是由di按顺序排列而成。</a:t>
            </a:r>
            <a:endParaRPr lang="zh-CN" altLang="en-US" b="1"/>
          </a:p>
          <a:p>
            <a:pPr marL="0" indent="0">
              <a:buNone/>
            </a:pPr>
            <a:r>
              <a:rPr lang="zh-CN" altLang="en-US" b="1">
                <a:solidFill>
                  <a:srgbClr val="FF0000"/>
                </a:solidFill>
              </a:rPr>
              <a:t>（3）分量（Component）</a:t>
            </a:r>
            <a:endParaRPr lang="zh-CN" altLang="en-US" b="1"/>
          </a:p>
          <a:p>
            <a:pPr marL="0" indent="0">
              <a:buNone/>
            </a:pPr>
            <a:r>
              <a:rPr lang="zh-CN" altLang="en-US" b="1"/>
              <a:t>       元素中每一个值di叫做一个分量（Component），分量来自响应的域，即di∈Di。</a:t>
            </a:r>
            <a:endParaRPr lang="zh-CN" altLang="en-US" b="1"/>
          </a:p>
          <a:p>
            <a:pPr marL="0" indent="0">
              <a:buNone/>
            </a:pPr>
            <a:r>
              <a:rPr lang="zh-CN" altLang="en-US" b="1">
                <a:solidFill>
                  <a:srgbClr val="FF0000"/>
                </a:solidFill>
              </a:rPr>
              <a:t>（4）基数（Cardinal number）</a:t>
            </a:r>
            <a:endParaRPr lang="zh-CN" altLang="en-US" b="1"/>
          </a:p>
          <a:p>
            <a:pPr marL="0" indent="0">
              <a:buNone/>
            </a:pPr>
            <a:r>
              <a:rPr lang="zh-CN" altLang="en-US" b="1"/>
              <a:t>       若Di（i=1，2，…，n）为有限集，其基数（Cardinal number）为mi（i=1，2，…，n），则D1×D2×…×Dn的基数为n个域的基数累乘之积，即        </a:t>
            </a:r>
            <a:endParaRPr lang="zh-CN" altLang="en-US" b="1"/>
          </a:p>
        </p:txBody>
      </p:sp>
      <p:graphicFrame>
        <p:nvGraphicFramePr>
          <p:cNvPr id="4" name="对象 -2147482624"/>
          <p:cNvGraphicFramePr>
            <a:graphicFrameLocks noChangeAspect="1"/>
          </p:cNvGraphicFramePr>
          <p:nvPr/>
        </p:nvGraphicFramePr>
        <p:xfrm>
          <a:off x="4910455" y="5687060"/>
          <a:ext cx="986155" cy="1106805"/>
        </p:xfrm>
        <a:graphic>
          <a:graphicData uri="http://schemas.openxmlformats.org/presentationml/2006/ole">
            <mc:AlternateContent xmlns:mc="http://schemas.openxmlformats.org/markup-compatibility/2006">
              <mc:Choice xmlns:v="urn:schemas-microsoft-com:vml" Requires="v">
                <p:oleObj spid="_x0000_s3076" name="" r:id="rId1" imgW="393700" imgH="431800" progId="Equation.KSEE3">
                  <p:embed/>
                </p:oleObj>
              </mc:Choice>
              <mc:Fallback>
                <p:oleObj name="" r:id="rId1" imgW="393700" imgH="431800" progId="Equation.KSEE3">
                  <p:embed/>
                  <p:pic>
                    <p:nvPicPr>
                      <p:cNvPr id="0" name="图片 3075"/>
                      <p:cNvPicPr/>
                      <p:nvPr/>
                    </p:nvPicPr>
                    <p:blipFill>
                      <a:blip r:embed="rId2"/>
                      <a:stretch>
                        <a:fillRect/>
                      </a:stretch>
                    </p:blipFill>
                    <p:spPr>
                      <a:xfrm>
                        <a:off x="4910455" y="5687060"/>
                        <a:ext cx="986155" cy="1106805"/>
                      </a:xfrm>
                      <a:prstGeom prst="rect">
                        <a:avLst/>
                      </a:prstGeom>
                      <a:noFill/>
                      <a:ln w="38100">
                        <a:noFill/>
                        <a:miter/>
                      </a:ln>
                    </p:spPr>
                  </p:pic>
                </p:oleObj>
              </mc:Fallback>
            </mc:AlternateContent>
          </a:graphicData>
        </a:graphic>
      </p:graphicFrame>
      <p:sp>
        <p:nvSpPr>
          <p:cNvPr id="5" name="文本框 4"/>
          <p:cNvSpPr txBox="1"/>
          <p:nvPr/>
        </p:nvSpPr>
        <p:spPr>
          <a:xfrm>
            <a:off x="3996055" y="5979795"/>
            <a:ext cx="914400" cy="521970"/>
          </a:xfrm>
          <a:prstGeom prst="rect">
            <a:avLst/>
          </a:prstGeom>
          <a:noFill/>
        </p:spPr>
        <p:txBody>
          <a:bodyPr wrap="square" rtlCol="0" anchor="t">
            <a:spAutoFit/>
          </a:bodyPr>
          <a:p>
            <a:pPr marL="0" indent="0" algn="r">
              <a:buNone/>
            </a:pPr>
            <a:r>
              <a:rPr lang="zh-CN" altLang="en-US" sz="2800">
                <a:sym typeface="+mn-ea"/>
              </a:rPr>
              <a:t>M=</a:t>
            </a:r>
            <a:endParaRPr lang="zh-CN" altLang="en-US" sz="2800">
              <a:sym typeface="+mn-ea"/>
            </a:endParaRPr>
          </a:p>
        </p:txBody>
      </p:sp>
    </p:spTree>
    <p:custDataLst>
      <p:tags r:id="rId3"/>
    </p:custDataLst>
  </p:cSld>
  <p:clrMapOvr>
    <a:masterClrMapping/>
  </p:clrMapOvr>
  <p:transition>
    <p:rand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pic>
        <p:nvPicPr>
          <p:cNvPr id="133" name="图片 8"/>
          <p:cNvPicPr>
            <a:picLocks noChangeAspect="1"/>
          </p:cNvPicPr>
          <p:nvPr>
            <p:ph idx="1"/>
          </p:nvPr>
        </p:nvPicPr>
        <p:blipFill>
          <a:blip r:embed="rId1" cstate="print">
            <a:clrChange>
              <a:clrFrom>
                <a:srgbClr val="FFFFFF">
                  <a:alpha val="100000"/>
                </a:srgbClr>
              </a:clrFrom>
              <a:clrTo>
                <a:srgbClr val="FFFFFF">
                  <a:alpha val="100000"/>
                  <a:alpha val="0"/>
                </a:srgbClr>
              </a:clrTo>
            </a:clrChange>
            <a:grayscl/>
          </a:blip>
          <a:stretch>
            <a:fillRect/>
          </a:stretch>
        </p:blipFill>
        <p:spPr>
          <a:xfrm>
            <a:off x="1683385" y="1974215"/>
            <a:ext cx="8825230" cy="2329815"/>
          </a:xfrm>
          <a:prstGeom prst="rect">
            <a:avLst/>
          </a:prstGeom>
          <a:noFill/>
          <a:ln w="9525">
            <a:noFill/>
          </a:ln>
        </p:spPr>
      </p:pic>
    </p:spTree>
    <p:custDataLst>
      <p:tags r:id="rId2"/>
    </p:custData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a:xfrm>
            <a:off x="526415" y="1852295"/>
            <a:ext cx="11249660" cy="1161415"/>
          </a:xfrm>
        </p:spPr>
        <p:txBody>
          <a:bodyPr/>
          <a:p>
            <a:pPr marL="0" indent="0">
              <a:buNone/>
            </a:pPr>
            <a:r>
              <a:rPr lang="zh-CN" altLang="en-US"/>
              <a:t>例3.6 有如下关系R和S，分别求出R∩S、R∪S、R—S和R×S的结果，如图3-6所示。</a:t>
            </a:r>
            <a:endParaRPr lang="zh-CN" altLang="en-US"/>
          </a:p>
        </p:txBody>
      </p:sp>
      <p:pic>
        <p:nvPicPr>
          <p:cNvPr id="4" name="图片 3"/>
          <p:cNvPicPr>
            <a:picLocks noChangeAspect="1"/>
          </p:cNvPicPr>
          <p:nvPr/>
        </p:nvPicPr>
        <p:blipFill>
          <a:blip r:embed="rId1"/>
          <a:stretch>
            <a:fillRect/>
          </a:stretch>
        </p:blipFill>
        <p:spPr>
          <a:xfrm>
            <a:off x="2034540" y="2727325"/>
            <a:ext cx="7602220" cy="2974975"/>
          </a:xfrm>
          <a:prstGeom prst="rect">
            <a:avLst/>
          </a:prstGeom>
        </p:spPr>
      </p:pic>
    </p:spTree>
    <p:custDataLst>
      <p:tags r:id="rId2"/>
    </p:custData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431800" y="334645"/>
            <a:ext cx="2369185" cy="4722495"/>
          </a:xfrm>
          <a:prstGeom prst="rect">
            <a:avLst/>
          </a:prstGeom>
        </p:spPr>
      </p:pic>
      <p:pic>
        <p:nvPicPr>
          <p:cNvPr id="5" name="图片 4"/>
          <p:cNvPicPr>
            <a:picLocks noChangeAspect="1"/>
          </p:cNvPicPr>
          <p:nvPr/>
        </p:nvPicPr>
        <p:blipFill>
          <a:blip r:embed="rId2"/>
          <a:stretch>
            <a:fillRect/>
          </a:stretch>
        </p:blipFill>
        <p:spPr>
          <a:xfrm>
            <a:off x="3576320" y="447675"/>
            <a:ext cx="2466340" cy="2798445"/>
          </a:xfrm>
          <a:prstGeom prst="rect">
            <a:avLst/>
          </a:prstGeom>
        </p:spPr>
      </p:pic>
      <p:pic>
        <p:nvPicPr>
          <p:cNvPr id="6" name="图片 5"/>
          <p:cNvPicPr>
            <a:picLocks noChangeAspect="1"/>
          </p:cNvPicPr>
          <p:nvPr/>
        </p:nvPicPr>
        <p:blipFill>
          <a:blip r:embed="rId3"/>
          <a:stretch>
            <a:fillRect/>
          </a:stretch>
        </p:blipFill>
        <p:spPr>
          <a:xfrm>
            <a:off x="3576320" y="3881755"/>
            <a:ext cx="2444750" cy="2247265"/>
          </a:xfrm>
          <a:prstGeom prst="rect">
            <a:avLst/>
          </a:prstGeom>
        </p:spPr>
      </p:pic>
      <p:pic>
        <p:nvPicPr>
          <p:cNvPr id="7" name="内容占位符 3"/>
          <p:cNvPicPr>
            <a:picLocks noChangeAspect="1"/>
          </p:cNvPicPr>
          <p:nvPr/>
        </p:nvPicPr>
        <p:blipFill>
          <a:blip r:embed="rId4"/>
          <a:stretch>
            <a:fillRect/>
          </a:stretch>
        </p:blipFill>
        <p:spPr>
          <a:xfrm>
            <a:off x="6962775" y="140970"/>
            <a:ext cx="4488815" cy="6575425"/>
          </a:xfrm>
          <a:prstGeom prst="rect">
            <a:avLst/>
          </a:prstGeom>
        </p:spPr>
      </p:pic>
    </p:spTree>
    <p:custDataLst>
      <p:tags r:id="rId5"/>
    </p:custDataLst>
  </p:cSld>
  <p:clrMapOvr>
    <a:masterClrMapping/>
  </p:clrMapOvr>
  <p:transition>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130300"/>
          </a:xfrm>
        </p:spPr>
        <p:txBody>
          <a:bodyPr/>
          <a:p>
            <a:r>
              <a:rPr lang="zh-CN" altLang="en-US" b="1">
                <a:sym typeface="+mn-ea"/>
              </a:rPr>
              <a:t>3.4 关系代数</a:t>
            </a:r>
            <a:endParaRPr lang="zh-CN" altLang="en-US"/>
          </a:p>
        </p:txBody>
      </p:sp>
      <p:sp>
        <p:nvSpPr>
          <p:cNvPr id="5" name="内容占位符 4"/>
          <p:cNvSpPr/>
          <p:nvPr>
            <p:ph idx="1"/>
          </p:nvPr>
        </p:nvSpPr>
        <p:spPr/>
        <p:txBody>
          <a:bodyPr/>
          <a:p>
            <a:pPr marL="0" indent="0">
              <a:buNone/>
            </a:pPr>
            <a:r>
              <a:rPr lang="zh-CN" altLang="en-US" sz="3200" b="1"/>
              <a:t>3.4.2 专门的关系运算</a:t>
            </a:r>
            <a:endParaRPr lang="zh-CN" altLang="en-US" sz="3200" b="1"/>
          </a:p>
          <a:p>
            <a:pPr marL="0" indent="0">
              <a:buNone/>
            </a:pPr>
            <a:r>
              <a:rPr lang="zh-CN" altLang="en-US"/>
              <a:t>      专门的关系运算包括选择、投影、连接、除等。为方便叙述，下面引入几个记号。</a:t>
            </a:r>
            <a:endParaRPr lang="zh-CN" altLang="en-US"/>
          </a:p>
          <a:p>
            <a:pPr marL="0" indent="0">
              <a:buNone/>
            </a:pPr>
            <a:r>
              <a:rPr lang="zh-CN" altLang="en-US" sz="2800" b="1"/>
              <a:t>1.记号</a:t>
            </a:r>
            <a:endParaRPr lang="zh-CN" altLang="en-US"/>
          </a:p>
          <a:p>
            <a:pPr marL="0" indent="0">
              <a:buNone/>
            </a:pPr>
            <a:r>
              <a:rPr lang="zh-CN" altLang="en-US"/>
              <a:t>（1）分量</a:t>
            </a:r>
            <a:endParaRPr lang="zh-CN" altLang="en-US"/>
          </a:p>
          <a:p>
            <a:pPr marL="0" indent="0">
              <a:buNone/>
            </a:pPr>
            <a:r>
              <a:rPr lang="zh-CN" altLang="en-US"/>
              <a:t>      设关系模式为R（A1，A2，…，An）。它的一个关系设为R。t∈R表示t是R的一个元组。t[Ai]则表示元组t中相应于属性Ai的一个分量。</a:t>
            </a:r>
            <a:endParaRPr lang="zh-CN" altLang="en-US"/>
          </a:p>
        </p:txBody>
      </p:sp>
    </p:spTree>
    <p:custDataLst>
      <p:tags r:id="rId1"/>
    </p:custDataLst>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a:xfrm>
            <a:off x="685800" y="1852295"/>
            <a:ext cx="10900410" cy="4320540"/>
          </a:xfrm>
        </p:spPr>
        <p:txBody>
          <a:bodyPr>
            <a:normAutofit lnSpcReduction="10000"/>
          </a:bodyPr>
          <a:p>
            <a:pPr marL="0" indent="0">
              <a:buNone/>
            </a:pPr>
            <a:r>
              <a:rPr lang="zh-CN" altLang="en-US"/>
              <a:t>（2）属性列</a:t>
            </a:r>
            <a:endParaRPr lang="zh-CN" altLang="en-US"/>
          </a:p>
          <a:p>
            <a:pPr marL="0" indent="0">
              <a:buNone/>
            </a:pPr>
            <a:r>
              <a:rPr lang="zh-CN" altLang="en-US"/>
              <a:t>    若A={Ai1，Ai2，…，Aik}，其中Ai1，Ai2，…，Aik是A1，A2，…，An中的一部分，则A称为属性列、属性组或域列。t[A]=（t[Ai1]，t[Ai2]，…，t[Aik]）表示元组t在属性列A上诸分量的集合。    则表示{A1，A2，…，An}中去掉{Ai1，Ai2，…，Aik}后剩余的属性组。</a:t>
            </a:r>
            <a:endParaRPr lang="zh-CN" altLang="en-US"/>
          </a:p>
          <a:p>
            <a:pPr marL="0" indent="0">
              <a:buNone/>
            </a:pPr>
            <a:r>
              <a:rPr lang="zh-CN" altLang="en-US"/>
              <a:t>（3）元组的连接</a:t>
            </a:r>
            <a:endParaRPr lang="zh-CN" altLang="en-US"/>
          </a:p>
          <a:p>
            <a:pPr marL="0" indent="0">
              <a:buNone/>
            </a:pPr>
            <a:r>
              <a:rPr lang="zh-CN" altLang="en-US"/>
              <a:t>      R为n目关系，S为m目关系。tr∈R，ts∈S，tr ts称为元组的连接。它是一个（n+m）列的元组，钱n个分量为R中的一个n元组（即tr），后m个分量为S中的一个m元组（即ts）。</a:t>
            </a:r>
            <a:endParaRPr lang="zh-CN" altLang="en-US"/>
          </a:p>
        </p:txBody>
      </p:sp>
      <p:graphicFrame>
        <p:nvGraphicFramePr>
          <p:cNvPr id="-2147482622" name="对象 -2147482623"/>
          <p:cNvGraphicFramePr>
            <a:graphicFrameLocks noChangeAspect="1"/>
          </p:cNvGraphicFramePr>
          <p:nvPr/>
        </p:nvGraphicFramePr>
        <p:xfrm>
          <a:off x="5945505" y="3211830"/>
          <a:ext cx="381635" cy="434975"/>
        </p:xfrm>
        <a:graphic>
          <a:graphicData uri="http://schemas.openxmlformats.org/presentationml/2006/ole">
            <mc:AlternateContent xmlns:mc="http://schemas.openxmlformats.org/markup-compatibility/2006">
              <mc:Choice xmlns:v="urn:schemas-microsoft-com:vml" Requires="v">
                <p:oleObj spid="_x0000_s3076" name="" r:id="rId1" imgW="165100" imgH="203200" progId="Equation.KSEE3">
                  <p:embed/>
                </p:oleObj>
              </mc:Choice>
              <mc:Fallback>
                <p:oleObj name="" r:id="rId1" imgW="165100" imgH="203200" progId="Equation.KSEE3">
                  <p:embed/>
                  <p:pic>
                    <p:nvPicPr>
                      <p:cNvPr id="0" name="图片 3075"/>
                      <p:cNvPicPr/>
                      <p:nvPr/>
                    </p:nvPicPr>
                    <p:blipFill>
                      <a:blip r:embed="rId2"/>
                      <a:stretch>
                        <a:fillRect/>
                      </a:stretch>
                    </p:blipFill>
                    <p:spPr>
                      <a:xfrm>
                        <a:off x="5945505" y="3211830"/>
                        <a:ext cx="381635" cy="434975"/>
                      </a:xfrm>
                      <a:prstGeom prst="rect">
                        <a:avLst/>
                      </a:prstGeom>
                      <a:noFill/>
                      <a:ln w="38100">
                        <a:noFill/>
                        <a:miter/>
                      </a:ln>
                    </p:spPr>
                  </p:pic>
                </p:oleObj>
              </mc:Fallback>
            </mc:AlternateContent>
          </a:graphicData>
        </a:graphic>
      </p:graphicFrame>
    </p:spTree>
    <p:custDataLst>
      <p:tags r:id="rId3"/>
    </p:custDataLst>
  </p:cSld>
  <p:clrMapOvr>
    <a:masterClrMapping/>
  </p:clrMapOvr>
  <p:transition>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050290"/>
          </a:xfrm>
        </p:spPr>
        <p:txBody>
          <a:bodyPr/>
          <a:p>
            <a:r>
              <a:rPr lang="zh-CN" altLang="en-US" b="1">
                <a:sym typeface="+mn-ea"/>
              </a:rPr>
              <a:t>3.4 关系代数</a:t>
            </a:r>
            <a:endParaRPr lang="zh-CN" altLang="en-US"/>
          </a:p>
        </p:txBody>
      </p:sp>
      <p:sp>
        <p:nvSpPr>
          <p:cNvPr id="3" name="内容占位符 2"/>
          <p:cNvSpPr>
            <a:spLocks noGrp="1"/>
          </p:cNvSpPr>
          <p:nvPr>
            <p:ph idx="1"/>
          </p:nvPr>
        </p:nvSpPr>
        <p:spPr>
          <a:xfrm>
            <a:off x="875665" y="1384935"/>
            <a:ext cx="10440035" cy="2127250"/>
          </a:xfrm>
        </p:spPr>
        <p:txBody>
          <a:bodyPr>
            <a:normAutofit/>
          </a:bodyPr>
          <a:p>
            <a:pPr marL="0" indent="0">
              <a:buNone/>
            </a:pPr>
            <a:r>
              <a:rPr lang="zh-CN" altLang="en-US"/>
              <a:t>（4）像集</a:t>
            </a:r>
            <a:endParaRPr lang="zh-CN" altLang="en-US"/>
          </a:p>
          <a:p>
            <a:pPr marL="0" indent="0">
              <a:buNone/>
            </a:pPr>
            <a:r>
              <a:rPr lang="zh-CN" altLang="en-US"/>
              <a:t>      给定一个关系R（X，Z），X和Z为属性组。定义，当t[X]=x时，x在R中的像集为Zx={t[Z]| t∈R，t[X]=x}，它表示R中属性组X上值为x的诸元组在Z上对应分量（即t[Z]）的集合。</a:t>
            </a:r>
            <a:endParaRPr lang="zh-CN" altLang="en-US"/>
          </a:p>
        </p:txBody>
      </p:sp>
      <p:sp>
        <p:nvSpPr>
          <p:cNvPr id="100" name="文本框 99"/>
          <p:cNvSpPr txBox="1"/>
          <p:nvPr/>
        </p:nvSpPr>
        <p:spPr>
          <a:xfrm>
            <a:off x="1351915" y="3512185"/>
            <a:ext cx="6064250" cy="2861310"/>
          </a:xfrm>
          <a:prstGeom prst="rect">
            <a:avLst/>
          </a:prstGeom>
          <a:noFill/>
          <a:ln w="9525">
            <a:noFill/>
          </a:ln>
        </p:spPr>
        <p:txBody>
          <a:bodyPr wrap="square">
            <a:spAutoFit/>
          </a:bodyPr>
          <a:p>
            <a:pPr indent="266700">
              <a:lnSpc>
                <a:spcPct val="150000"/>
              </a:lnSpc>
            </a:pPr>
            <a:r>
              <a:rPr lang="zh-CN" altLang="en-US" sz="2400" b="0">
                <a:solidFill>
                  <a:schemeClr val="tx1">
                    <a:lumMod val="85000"/>
                    <a:lumOff val="15000"/>
                  </a:schemeClr>
                </a:solidFill>
                <a:latin typeface="微软雅黑" panose="020B0503020204020204" charset="-122"/>
                <a:ea typeface="微软雅黑" panose="020B0503020204020204" charset="-122"/>
              </a:rPr>
              <a:t>例如，图3-7中有关系R（X，Z），则属性X上各属性值在R中的像集如下：x1在R中的像集Zx1={z1，z2}；x2在R中的像集Zx2={z1，z4}；x3在R中的像集Zx3={z3，z1，z2}</a:t>
            </a:r>
            <a:r>
              <a:rPr lang="zh-CN" sz="2400" b="0">
                <a:latin typeface="Times New Roman" panose="02020603050405020304" charset="0"/>
                <a:ea typeface="宋体" panose="02010600030101010101" pitchFamily="2" charset="-122"/>
              </a:rPr>
              <a:t>；</a:t>
            </a:r>
            <a:endParaRPr lang="zh-CN" altLang="en-US" sz="2400" b="0">
              <a:latin typeface="Times New Roman" panose="02020603050405020304" charset="0"/>
              <a:ea typeface="宋体" panose="02010600030101010101" pitchFamily="2" charset="-122"/>
            </a:endParaRPr>
          </a:p>
        </p:txBody>
      </p:sp>
      <p:pic>
        <p:nvPicPr>
          <p:cNvPr id="4" name="图片 3"/>
          <p:cNvPicPr>
            <a:picLocks noChangeAspect="1"/>
          </p:cNvPicPr>
          <p:nvPr/>
        </p:nvPicPr>
        <p:blipFill>
          <a:blip r:embed="rId1"/>
          <a:srcRect b="2236"/>
          <a:stretch>
            <a:fillRect/>
          </a:stretch>
        </p:blipFill>
        <p:spPr>
          <a:xfrm>
            <a:off x="8295640" y="820420"/>
            <a:ext cx="3020060" cy="5858510"/>
          </a:xfrm>
          <a:prstGeom prst="rect">
            <a:avLst/>
          </a:prstGeom>
        </p:spPr>
      </p:pic>
    </p:spTree>
    <p:custDataLst>
      <p:tags r:id="rId2"/>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linds(horizontal)">
                                      <p:cBhvr>
                                        <p:cTn id="7" dur="500"/>
                                        <p:tgtEl>
                                          <p:spTgt spid="100"/>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987425"/>
          </a:xfrm>
        </p:spPr>
        <p:txBody>
          <a:bodyPr/>
          <a:p>
            <a:r>
              <a:rPr lang="zh-CN" altLang="en-US" b="1">
                <a:sym typeface="+mn-ea"/>
              </a:rPr>
              <a:t>3.4 关系代数</a:t>
            </a:r>
            <a:endParaRPr lang="zh-CN" altLang="en-US"/>
          </a:p>
        </p:txBody>
      </p:sp>
      <p:sp>
        <p:nvSpPr>
          <p:cNvPr id="3" name="内容占位符 2"/>
          <p:cNvSpPr>
            <a:spLocks noGrp="1"/>
          </p:cNvSpPr>
          <p:nvPr>
            <p:ph idx="1"/>
          </p:nvPr>
        </p:nvSpPr>
        <p:spPr>
          <a:xfrm>
            <a:off x="876300" y="1322070"/>
            <a:ext cx="10440035" cy="5225415"/>
          </a:xfrm>
        </p:spPr>
        <p:txBody>
          <a:bodyPr/>
          <a:p>
            <a:pPr marL="0" indent="0">
              <a:buNone/>
            </a:pPr>
            <a:r>
              <a:rPr lang="zh-CN" altLang="en-US"/>
              <a:t>2.专门的关系运算</a:t>
            </a:r>
            <a:endParaRPr lang="zh-CN" altLang="en-US"/>
          </a:p>
          <a:p>
            <a:pPr marL="0" indent="0">
              <a:buNone/>
            </a:pPr>
            <a:r>
              <a:rPr lang="zh-CN" altLang="en-US"/>
              <a:t>（1）选择（Selection）</a:t>
            </a:r>
            <a:endParaRPr lang="zh-CN" altLang="en-US"/>
          </a:p>
          <a:p>
            <a:pPr marL="0" indent="0">
              <a:buNone/>
            </a:pPr>
            <a:r>
              <a:rPr lang="zh-CN" altLang="en-US"/>
              <a:t>选择又称为限制（Restriction）。它是在关系中选取满足给定条件的诸元组，是从行的角度进行的运算，如图3-8选择操作示意图。记作：</a:t>
            </a:r>
            <a:endParaRPr lang="zh-CN" altLang="en-US"/>
          </a:p>
          <a:p>
            <a:pPr marL="0" indent="0">
              <a:buNone/>
            </a:pPr>
            <a:r>
              <a:rPr lang="zh-CN" altLang="en-US"/>
              <a:t>               σF（R）={t | t∈R∧F（t）=‘True’}</a:t>
            </a:r>
            <a:endParaRPr lang="zh-CN" altLang="en-US"/>
          </a:p>
          <a:p>
            <a:pPr marL="0" indent="0">
              <a:buNone/>
            </a:pPr>
            <a:endParaRPr lang="zh-CN" altLang="en-US"/>
          </a:p>
        </p:txBody>
      </p:sp>
      <p:pic>
        <p:nvPicPr>
          <p:cNvPr id="88" name="图片 3"/>
          <p:cNvPicPr>
            <a:picLocks noChangeAspect="1"/>
          </p:cNvPicPr>
          <p:nvPr/>
        </p:nvPicPr>
        <p:blipFill>
          <a:blip r:embed="rId1" cstate="print"/>
          <a:stretch>
            <a:fillRect/>
          </a:stretch>
        </p:blipFill>
        <p:spPr>
          <a:xfrm>
            <a:off x="5674360" y="4018915"/>
            <a:ext cx="5230495" cy="2664460"/>
          </a:xfrm>
          <a:prstGeom prst="rect">
            <a:avLst/>
          </a:prstGeom>
          <a:noFill/>
          <a:ln w="9525">
            <a:noFill/>
          </a:ln>
        </p:spPr>
      </p:pic>
    </p:spTree>
    <p:custDataLst>
      <p:tags r:id="rId2"/>
    </p:custDataLst>
  </p:cSld>
  <p:clrMapOvr>
    <a:masterClrMapping/>
  </p:clrMapOvr>
  <p:transition>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a:xfrm>
            <a:off x="876000" y="1884045"/>
            <a:ext cx="10440000" cy="4320000"/>
          </a:xfrm>
        </p:spPr>
        <p:txBody>
          <a:bodyPr/>
          <a:p>
            <a:pPr marL="0" indent="0">
              <a:buNone/>
            </a:pPr>
            <a:r>
              <a:rPr lang="en-US" altLang="zh-CN"/>
              <a:t>       </a:t>
            </a:r>
            <a:r>
              <a:rPr lang="zh-CN" altLang="en-US"/>
              <a:t>其中，F表示选择条件，它是一个逻辑表达式，取逻辑值“True”或者“False”。逻辑表达式F的基本形式为：</a:t>
            </a:r>
            <a:endParaRPr lang="zh-CN" altLang="en-US"/>
          </a:p>
          <a:p>
            <a:pPr marL="0" indent="0">
              <a:buNone/>
            </a:pPr>
            <a:r>
              <a:rPr lang="zh-CN" altLang="en-US"/>
              <a:t>                    </a:t>
            </a:r>
            <a:r>
              <a:rPr lang="zh-CN" altLang="en-US" b="1">
                <a:solidFill>
                  <a:srgbClr val="FF0000"/>
                </a:solidFill>
              </a:rPr>
              <a:t>X1θY1</a:t>
            </a:r>
            <a:endParaRPr lang="zh-CN" altLang="en-US"/>
          </a:p>
          <a:p>
            <a:pPr marL="0" indent="0">
              <a:buNone/>
            </a:pPr>
            <a:r>
              <a:rPr lang="zh-CN" altLang="en-US"/>
              <a:t>       其中，θ代表比较运算符，它可以是＞、≥、＜、≤、＝或≠，X1、Y1等是属性名或常量或简单函数，如果是属性名，则可以用它的序号来代替，属性的序号第一列为1，第二列为2，…，以此类推。在基本的选择条件上可以进一步进行逻辑运算，即进行求非（  ）、与（∧）、或（∨）运算。</a:t>
            </a:r>
            <a:endParaRPr lang="zh-CN" altLang="en-US"/>
          </a:p>
        </p:txBody>
      </p:sp>
      <p:pic>
        <p:nvPicPr>
          <p:cNvPr id="4" name="图片 3"/>
          <p:cNvPicPr>
            <a:picLocks noChangeAspect="1"/>
          </p:cNvPicPr>
          <p:nvPr/>
        </p:nvPicPr>
        <p:blipFill>
          <a:blip r:embed="rId1"/>
          <a:stretch>
            <a:fillRect/>
          </a:stretch>
        </p:blipFill>
        <p:spPr>
          <a:xfrm>
            <a:off x="5786120" y="4925060"/>
            <a:ext cx="301625" cy="321945"/>
          </a:xfrm>
          <a:prstGeom prst="rect">
            <a:avLst/>
          </a:prstGeom>
        </p:spPr>
      </p:pic>
    </p:spTree>
    <p:custDataLst>
      <p:tags r:id="rId2"/>
    </p:custDataLst>
  </p:cSld>
  <p:clrMapOvr>
    <a:masterClrMapping/>
  </p:clrMapOvr>
  <p:transition>
    <p:rand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设有“客户-订单数据库”，它由三个关系组成，它们的关系模式是：</a:t>
            </a:r>
            <a:endParaRPr lang="zh-CN" altLang="en-US"/>
          </a:p>
          <a:p>
            <a:pPr>
              <a:buFont typeface="Wingdings" panose="05000000000000000000" charset="0"/>
              <a:buChar char="Ø"/>
            </a:pPr>
            <a:r>
              <a:rPr lang="zh-CN" altLang="en-US"/>
              <a:t>  </a:t>
            </a:r>
            <a:r>
              <a:rPr lang="zh-CN" altLang="en-US" b="1">
                <a:solidFill>
                  <a:srgbClr val="FF0000"/>
                </a:solidFill>
              </a:rPr>
              <a:t>客户表CUSTOMER</a:t>
            </a:r>
            <a:r>
              <a:rPr lang="zh-CN" altLang="en-US"/>
              <a:t>（客户编号CID，客户姓名CNAME，客户性别CSEX，客户年龄CAGE，客户所在城市CITY，客户手机CTEL）</a:t>
            </a:r>
            <a:endParaRPr lang="zh-CN" altLang="en-US"/>
          </a:p>
          <a:p>
            <a:pPr>
              <a:buFont typeface="Wingdings" panose="05000000000000000000" charset="0"/>
              <a:buChar char="Ø"/>
            </a:pPr>
            <a:r>
              <a:rPr lang="zh-CN" altLang="en-US"/>
              <a:t> </a:t>
            </a:r>
            <a:r>
              <a:rPr lang="zh-CN" altLang="en-US" b="1">
                <a:solidFill>
                  <a:srgbClr val="FF0000"/>
                </a:solidFill>
              </a:rPr>
              <a:t> 产品表PRODUCT</a:t>
            </a:r>
            <a:r>
              <a:rPr lang="zh-CN" altLang="en-US"/>
              <a:t>（产品编号PID，产品名称PNAME，产品存量PNUM，产品单价PRICE）</a:t>
            </a:r>
            <a:endParaRPr lang="zh-CN" altLang="en-US"/>
          </a:p>
          <a:p>
            <a:pPr>
              <a:buFont typeface="Wingdings" panose="05000000000000000000" charset="0"/>
              <a:buChar char="Ø"/>
            </a:pPr>
            <a:r>
              <a:rPr lang="zh-CN" altLang="en-US"/>
              <a:t>  </a:t>
            </a:r>
            <a:r>
              <a:rPr lang="zh-CN" altLang="en-US" b="1">
                <a:solidFill>
                  <a:srgbClr val="FF0000"/>
                </a:solidFill>
              </a:rPr>
              <a:t>订单表ORDER</a:t>
            </a:r>
            <a:r>
              <a:rPr lang="zh-CN" altLang="en-US"/>
              <a:t>（订单编号ONO，订货日期ODATE，客户编号CID，产品编号PID，订货数量ONUM，总金额OAMOUNT）</a:t>
            </a:r>
            <a:endParaRPr lang="zh-CN" altLang="en-US"/>
          </a:p>
        </p:txBody>
      </p:sp>
    </p:spTree>
    <p:custDataLst>
      <p:tags r:id="rId1"/>
    </p:custDataLst>
  </p:cSld>
  <p:clrMapOvr>
    <a:masterClrMapping/>
  </p:clrMapOvr>
  <p:transition>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pic>
        <p:nvPicPr>
          <p:cNvPr id="4" name="内容占位符 3"/>
          <p:cNvPicPr>
            <a:picLocks noChangeAspect="1"/>
          </p:cNvPicPr>
          <p:nvPr>
            <p:ph idx="1"/>
          </p:nvPr>
        </p:nvPicPr>
        <p:blipFill>
          <a:blip r:embed="rId1"/>
          <a:stretch>
            <a:fillRect/>
          </a:stretch>
        </p:blipFill>
        <p:spPr>
          <a:xfrm>
            <a:off x="2298700" y="1940560"/>
            <a:ext cx="8370570" cy="4369435"/>
          </a:xfrm>
          <a:prstGeom prst="rect">
            <a:avLst/>
          </a:prstGeom>
        </p:spPr>
      </p:pic>
    </p:spTree>
    <p:custDataLst>
      <p:tags r:id="rId2"/>
    </p:custDataLst>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endParaRPr lang="zh-CN" altLang="en-US"/>
          </a:p>
        </p:txBody>
      </p:sp>
      <p:sp>
        <p:nvSpPr>
          <p:cNvPr id="3" name="内容占位符 2"/>
          <p:cNvSpPr>
            <a:spLocks noGrp="1"/>
          </p:cNvSpPr>
          <p:nvPr>
            <p:ph idx="1"/>
          </p:nvPr>
        </p:nvSpPr>
        <p:spPr>
          <a:xfrm>
            <a:off x="876300" y="1852295"/>
            <a:ext cx="10440035" cy="1757045"/>
          </a:xfrm>
        </p:spPr>
        <p:txBody>
          <a:bodyPr/>
          <a:p>
            <a:pPr marL="0" indent="0">
              <a:buNone/>
            </a:pPr>
            <a:r>
              <a:rPr lang="zh-CN" altLang="en-US" b="1">
                <a:solidFill>
                  <a:srgbClr val="FF0000"/>
                </a:solidFill>
              </a:rPr>
              <a:t>（</a:t>
            </a:r>
            <a:r>
              <a:rPr lang="en-US" altLang="zh-CN" b="1">
                <a:solidFill>
                  <a:srgbClr val="FF0000"/>
                </a:solidFill>
              </a:rPr>
              <a:t>5</a:t>
            </a:r>
            <a:r>
              <a:rPr lang="zh-CN" altLang="en-US" b="1">
                <a:solidFill>
                  <a:srgbClr val="FF0000"/>
                </a:solidFill>
              </a:rPr>
              <a:t>）笛卡尔积的表示方法</a:t>
            </a:r>
            <a:endParaRPr lang="zh-CN" altLang="en-US" b="1">
              <a:solidFill>
                <a:srgbClr val="FF0000"/>
              </a:solidFill>
            </a:endParaRPr>
          </a:p>
          <a:p>
            <a:pPr marL="0" indent="0">
              <a:buNone/>
            </a:pPr>
            <a:r>
              <a:rPr lang="zh-CN" altLang="en-US" b="1">
                <a:solidFill>
                  <a:srgbClr val="FF0000"/>
                </a:solidFill>
              </a:rPr>
              <a:t>       </a:t>
            </a:r>
            <a:r>
              <a:rPr lang="zh-CN" altLang="en-US" b="1"/>
              <a:t>笛卡尔积可以表示为一个二维表，每一个元组对应表中的一行，每一个域对应表中的一列。</a:t>
            </a:r>
            <a:endParaRPr lang="zh-CN" altLang="en-US" b="1"/>
          </a:p>
        </p:txBody>
      </p:sp>
      <p:sp>
        <p:nvSpPr>
          <p:cNvPr id="100" name="文本框 99"/>
          <p:cNvSpPr txBox="1"/>
          <p:nvPr/>
        </p:nvSpPr>
        <p:spPr>
          <a:xfrm>
            <a:off x="876300" y="3609340"/>
            <a:ext cx="10716895" cy="1198880"/>
          </a:xfrm>
          <a:prstGeom prst="rect">
            <a:avLst/>
          </a:prstGeom>
          <a:noFill/>
          <a:ln w="9525">
            <a:noFill/>
          </a:ln>
        </p:spPr>
        <p:txBody>
          <a:bodyPr wrap="square">
            <a:spAutoFit/>
          </a:bodyPr>
          <a:p>
            <a:pPr indent="0">
              <a:lnSpc>
                <a:spcPct val="150000"/>
              </a:lnSpc>
            </a:pPr>
            <a:r>
              <a:rPr lang="zh-CN" sz="2400" b="1">
                <a:latin typeface="Times New Roman" panose="02020603050405020304" charset="0"/>
                <a:ea typeface="宋体" panose="02010600030101010101" pitchFamily="2" charset="-122"/>
              </a:rPr>
              <a:t>例</a:t>
            </a:r>
            <a:r>
              <a:rPr lang="en-US" sz="2400" b="1">
                <a:latin typeface="Times New Roman" panose="02020603050405020304" charset="0"/>
                <a:ea typeface="宋体" panose="02010600030101010101" pitchFamily="2" charset="-122"/>
                <a:cs typeface="Times New Roman" panose="02020603050405020304" charset="0"/>
              </a:rPr>
              <a:t>3.1</a:t>
            </a:r>
            <a:r>
              <a:rPr lang="en-US" sz="2400" b="0">
                <a:latin typeface="Times New Roman" panose="02020603050405020304" charset="0"/>
                <a:ea typeface="宋体" panose="02010600030101010101" pitchFamily="2" charset="-122"/>
                <a:cs typeface="Times New Roman" panose="02020603050405020304" charset="0"/>
              </a:rPr>
              <a:t> </a:t>
            </a:r>
            <a:r>
              <a:rPr lang="zh-CN" sz="2400" b="0">
                <a:latin typeface="Times New Roman" panose="02020603050405020304" charset="0"/>
                <a:ea typeface="宋体" panose="02010600030101010101" pitchFamily="2" charset="-122"/>
              </a:rPr>
              <a:t>设有三个域，</a:t>
            </a:r>
            <a:r>
              <a:rPr lang="en-US" sz="2400" b="0">
                <a:latin typeface="Times New Roman" panose="02020603050405020304" charset="0"/>
                <a:ea typeface="宋体" panose="02010600030101010101" pitchFamily="2" charset="-122"/>
                <a:cs typeface="Times New Roman" panose="02020603050405020304" charset="0"/>
              </a:rPr>
              <a:t>D</a:t>
            </a:r>
            <a:r>
              <a:rPr lang="en-US" sz="2400" b="0" baseline="-25000">
                <a:latin typeface="Times New Roman" panose="02020603050405020304" charset="0"/>
                <a:ea typeface="宋体" panose="02010600030101010101" pitchFamily="2" charset="-122"/>
                <a:cs typeface="Times New Roman" panose="02020603050405020304" charset="0"/>
              </a:rPr>
              <a:t>1</a:t>
            </a:r>
            <a:r>
              <a:rPr lang="en-US" sz="2400" b="0">
                <a:latin typeface="Times New Roman" panose="02020603050405020304" charset="0"/>
                <a:ea typeface="宋体" panose="02010600030101010101" pitchFamily="2" charset="-122"/>
                <a:cs typeface="Times New Roman" panose="02020603050405020304" charset="0"/>
              </a:rPr>
              <a:t>={</a:t>
            </a:r>
            <a:r>
              <a:rPr lang="zh-CN" sz="2400" b="0">
                <a:latin typeface="Times New Roman" panose="02020603050405020304" charset="0"/>
                <a:ea typeface="宋体" panose="02010600030101010101" pitchFamily="2" charset="-122"/>
              </a:rPr>
              <a:t>张丽、王萍萍</a:t>
            </a:r>
            <a:r>
              <a:rPr lang="en-US" sz="2400" b="0">
                <a:latin typeface="Times New Roman" panose="02020603050405020304" charset="0"/>
                <a:ea typeface="宋体" panose="02010600030101010101" pitchFamily="2" charset="-122"/>
              </a:rPr>
              <a:t>}</a:t>
            </a:r>
            <a:r>
              <a:rPr lang="zh-CN" sz="2400" b="0">
                <a:latin typeface="Times New Roman" panose="02020603050405020304" charset="0"/>
                <a:ea typeface="宋体" panose="02010600030101010101" pitchFamily="2" charset="-122"/>
              </a:rPr>
              <a:t>，</a:t>
            </a:r>
            <a:r>
              <a:rPr lang="en-US" sz="2400" b="0">
                <a:latin typeface="Times New Roman" panose="02020603050405020304" charset="0"/>
                <a:ea typeface="宋体" panose="02010600030101010101" pitchFamily="2" charset="-122"/>
              </a:rPr>
              <a:t>D</a:t>
            </a:r>
            <a:r>
              <a:rPr lang="en-US" sz="2400" b="0" baseline="-25000">
                <a:latin typeface="Times New Roman" panose="02020603050405020304" charset="0"/>
                <a:ea typeface="宋体" panose="02010600030101010101" pitchFamily="2" charset="-122"/>
                <a:cs typeface="Times New Roman" panose="02020603050405020304" charset="0"/>
              </a:rPr>
              <a:t>2</a:t>
            </a:r>
            <a:r>
              <a:rPr lang="en-US" sz="2400" b="0">
                <a:latin typeface="Times New Roman" panose="02020603050405020304" charset="0"/>
                <a:ea typeface="宋体" panose="02010600030101010101" pitchFamily="2" charset="-122"/>
                <a:cs typeface="Times New Roman" panose="02020603050405020304" charset="0"/>
              </a:rPr>
              <a:t>={24</a:t>
            </a:r>
            <a:r>
              <a:rPr lang="zh-CN" sz="2400" b="0">
                <a:latin typeface="Times New Roman" panose="02020603050405020304" charset="0"/>
                <a:ea typeface="宋体" panose="02010600030101010101" pitchFamily="2" charset="-122"/>
              </a:rPr>
              <a:t>，</a:t>
            </a:r>
            <a:r>
              <a:rPr lang="en-US" sz="2400" b="0">
                <a:latin typeface="Times New Roman" panose="02020603050405020304" charset="0"/>
                <a:ea typeface="宋体" panose="02010600030101010101" pitchFamily="2" charset="-122"/>
              </a:rPr>
              <a:t>25</a:t>
            </a:r>
            <a:r>
              <a:rPr lang="zh-CN" sz="2400" b="0">
                <a:latin typeface="Times New Roman" panose="02020603050405020304" charset="0"/>
                <a:ea typeface="宋体" panose="02010600030101010101" pitchFamily="2" charset="-122"/>
              </a:rPr>
              <a:t>，</a:t>
            </a:r>
            <a:r>
              <a:rPr lang="en-US" sz="2400" b="0">
                <a:latin typeface="Times New Roman" panose="02020603050405020304" charset="0"/>
                <a:ea typeface="宋体" panose="02010600030101010101" pitchFamily="2" charset="-122"/>
              </a:rPr>
              <a:t>26}</a:t>
            </a:r>
            <a:r>
              <a:rPr lang="zh-CN" sz="2400" b="0">
                <a:latin typeface="Times New Roman" panose="02020603050405020304" charset="0"/>
                <a:ea typeface="宋体" panose="02010600030101010101" pitchFamily="2" charset="-122"/>
              </a:rPr>
              <a:t>，</a:t>
            </a:r>
            <a:r>
              <a:rPr lang="en-US" sz="2400" b="0">
                <a:latin typeface="Times New Roman" panose="02020603050405020304" charset="0"/>
                <a:ea typeface="宋体" panose="02010600030101010101" pitchFamily="2" charset="-122"/>
              </a:rPr>
              <a:t>D</a:t>
            </a:r>
            <a:r>
              <a:rPr lang="en-US" sz="2400" b="0" baseline="-25000">
                <a:latin typeface="Times New Roman" panose="02020603050405020304" charset="0"/>
                <a:ea typeface="宋体" panose="02010600030101010101" pitchFamily="2" charset="-122"/>
                <a:cs typeface="Times New Roman" panose="02020603050405020304" charset="0"/>
              </a:rPr>
              <a:t>3</a:t>
            </a:r>
            <a:r>
              <a:rPr lang="en-US" sz="2400" b="0">
                <a:latin typeface="Times New Roman" panose="02020603050405020304" charset="0"/>
                <a:ea typeface="宋体" panose="02010600030101010101" pitchFamily="2" charset="-122"/>
                <a:cs typeface="Times New Roman" panose="02020603050405020304" charset="0"/>
              </a:rPr>
              <a:t>={</a:t>
            </a:r>
            <a:r>
              <a:rPr lang="zh-CN" sz="2400" b="0">
                <a:latin typeface="Times New Roman" panose="02020603050405020304" charset="0"/>
                <a:ea typeface="宋体" panose="02010600030101010101" pitchFamily="2" charset="-122"/>
              </a:rPr>
              <a:t>经理、职员</a:t>
            </a:r>
            <a:r>
              <a:rPr lang="en-US" sz="2400" b="0">
                <a:latin typeface="Times New Roman" panose="02020603050405020304" charset="0"/>
                <a:ea typeface="宋体" panose="02010600030101010101" pitchFamily="2" charset="-122"/>
              </a:rPr>
              <a:t>}</a:t>
            </a:r>
            <a:r>
              <a:rPr lang="zh-CN" sz="2400" b="0">
                <a:latin typeface="Times New Roman" panose="02020603050405020304" charset="0"/>
                <a:ea typeface="宋体" panose="02010600030101010101" pitchFamily="2" charset="-122"/>
              </a:rPr>
              <a:t>，将</a:t>
            </a:r>
            <a:r>
              <a:rPr lang="en-US" sz="2400" b="0">
                <a:latin typeface="Times New Roman" panose="02020603050405020304" charset="0"/>
                <a:ea typeface="宋体" panose="02010600030101010101" pitchFamily="2" charset="-122"/>
              </a:rPr>
              <a:t>D</a:t>
            </a:r>
            <a:r>
              <a:rPr lang="en-US" sz="2400" b="0" baseline="-25000">
                <a:latin typeface="Times New Roman" panose="02020603050405020304" charset="0"/>
                <a:ea typeface="宋体" panose="02010600030101010101" pitchFamily="2" charset="-122"/>
                <a:cs typeface="Times New Roman" panose="02020603050405020304" charset="0"/>
              </a:rPr>
              <a:t>1</a:t>
            </a:r>
            <a:r>
              <a:rPr lang="en-US" sz="2400" b="0">
                <a:latin typeface="Times New Roman" panose="02020603050405020304" charset="0"/>
                <a:ea typeface="宋体" panose="02010600030101010101" pitchFamily="2" charset="-122"/>
                <a:cs typeface="Times New Roman" panose="02020603050405020304" charset="0"/>
              </a:rPr>
              <a:t>×</a:t>
            </a:r>
            <a:r>
              <a:rPr lang="en-US" sz="2400" b="0">
                <a:latin typeface="Times New Roman" panose="02020603050405020304" charset="0"/>
                <a:ea typeface="宋体" panose="02010600030101010101" pitchFamily="2" charset="-122"/>
              </a:rPr>
              <a:t>D</a:t>
            </a:r>
            <a:r>
              <a:rPr lang="en-US" sz="2400" b="0" baseline="-25000">
                <a:latin typeface="Times New Roman" panose="02020603050405020304" charset="0"/>
                <a:ea typeface="宋体" panose="02010600030101010101" pitchFamily="2" charset="-122"/>
                <a:cs typeface="Times New Roman" panose="02020603050405020304" charset="0"/>
              </a:rPr>
              <a:t>2</a:t>
            </a:r>
            <a:r>
              <a:rPr lang="en-US" sz="2400" b="0">
                <a:latin typeface="Times New Roman" panose="02020603050405020304" charset="0"/>
                <a:ea typeface="宋体" panose="02010600030101010101" pitchFamily="2" charset="-122"/>
                <a:cs typeface="Times New Roman" panose="02020603050405020304" charset="0"/>
              </a:rPr>
              <a:t>×</a:t>
            </a:r>
            <a:r>
              <a:rPr lang="en-US" sz="2400" b="0">
                <a:latin typeface="Times New Roman" panose="02020603050405020304" charset="0"/>
                <a:ea typeface="宋体" panose="02010600030101010101" pitchFamily="2" charset="-122"/>
              </a:rPr>
              <a:t>D</a:t>
            </a:r>
            <a:r>
              <a:rPr lang="en-US" sz="2400" b="0" baseline="-25000">
                <a:latin typeface="Times New Roman" panose="02020603050405020304" charset="0"/>
                <a:ea typeface="宋体" panose="02010600030101010101" pitchFamily="2" charset="-122"/>
                <a:cs typeface="Times New Roman" panose="02020603050405020304" charset="0"/>
              </a:rPr>
              <a:t>3</a:t>
            </a:r>
            <a:r>
              <a:rPr lang="zh-CN" sz="2400" b="0">
                <a:latin typeface="Times New Roman" panose="02020603050405020304" charset="0"/>
                <a:ea typeface="宋体" panose="02010600030101010101" pitchFamily="2" charset="-122"/>
              </a:rPr>
              <a:t>表示为一个二维表。</a:t>
            </a:r>
            <a:endParaRPr lang="zh-CN" altLang="en-US" sz="2400" b="0">
              <a:latin typeface="Times New Roman" panose="02020603050405020304" charset="0"/>
              <a:ea typeface="宋体" panose="02010600030101010101" pitchFamily="2" charset="-122"/>
            </a:endParaRPr>
          </a:p>
        </p:txBody>
      </p:sp>
    </p:spTree>
    <p:custDataLst>
      <p:tags r:id="rId1"/>
    </p:custDataLst>
  </p:cSld>
  <p:clrMapOvr>
    <a:masterClrMapping/>
  </p:clrMapOvr>
  <p:transition>
    <p:rand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pic>
        <p:nvPicPr>
          <p:cNvPr id="4" name="内容占位符 3"/>
          <p:cNvPicPr>
            <a:picLocks noChangeAspect="1"/>
          </p:cNvPicPr>
          <p:nvPr>
            <p:ph idx="1"/>
          </p:nvPr>
        </p:nvPicPr>
        <p:blipFill>
          <a:blip r:embed="rId1"/>
          <a:stretch>
            <a:fillRect/>
          </a:stretch>
        </p:blipFill>
        <p:spPr>
          <a:xfrm>
            <a:off x="4599940" y="1702435"/>
            <a:ext cx="5712460" cy="4835525"/>
          </a:xfrm>
          <a:prstGeom prst="rect">
            <a:avLst/>
          </a:prstGeom>
        </p:spPr>
      </p:pic>
    </p:spTree>
    <p:custDataLst>
      <p:tags r:id="rId2"/>
    </p:custDataLst>
  </p:cSld>
  <p:clrMapOvr>
    <a:masterClrMapping/>
  </p:clrMapOvr>
  <p:transition>
    <p:rand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pic>
        <p:nvPicPr>
          <p:cNvPr id="4" name="内容占位符 3"/>
          <p:cNvPicPr>
            <a:picLocks noChangeAspect="1"/>
          </p:cNvPicPr>
          <p:nvPr>
            <p:ph idx="1"/>
          </p:nvPr>
        </p:nvPicPr>
        <p:blipFill>
          <a:blip r:embed="rId1"/>
          <a:stretch>
            <a:fillRect/>
          </a:stretch>
        </p:blipFill>
        <p:spPr>
          <a:xfrm>
            <a:off x="2138045" y="1702435"/>
            <a:ext cx="8902065" cy="4652010"/>
          </a:xfrm>
          <a:prstGeom prst="rect">
            <a:avLst/>
          </a:prstGeom>
        </p:spPr>
      </p:pic>
    </p:spTree>
    <p:custDataLst>
      <p:tags r:id="rId2"/>
    </p:custDataLst>
  </p:cSld>
  <p:clrMapOvr>
    <a:masterClrMapping/>
  </p:clrMapOvr>
  <p:transition>
    <p:rand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例3.7 查询“北京”客户的客户的信息。</a:t>
            </a:r>
            <a:endParaRPr lang="zh-CN" altLang="en-US"/>
          </a:p>
          <a:p>
            <a:pPr marL="0" indent="0">
              <a:buNone/>
            </a:pPr>
            <a:r>
              <a:rPr lang="zh-CN" altLang="en-US"/>
              <a:t>          σCITY=‘北京’(CUSTOMER)或σ5=‘北京’(CUSTOMER)</a:t>
            </a:r>
            <a:endParaRPr lang="zh-CN" altLang="en-US"/>
          </a:p>
          <a:p>
            <a:pPr marL="0" indent="0">
              <a:buNone/>
            </a:pPr>
            <a:endParaRPr lang="zh-CN" altLang="en-US"/>
          </a:p>
          <a:p>
            <a:pPr marL="0" indent="0">
              <a:buNone/>
            </a:pPr>
            <a:r>
              <a:rPr lang="zh-CN" altLang="en-US"/>
              <a:t>例3.8 查询价格高于10元的产品的信息。</a:t>
            </a:r>
            <a:endParaRPr lang="zh-CN" altLang="en-US"/>
          </a:p>
          <a:p>
            <a:pPr marL="0" indent="0">
              <a:buNone/>
            </a:pPr>
            <a:r>
              <a:rPr lang="zh-CN" altLang="en-US"/>
              <a:t>          σPRICE&gt;10 (PRODUCT)或σ4&gt;10 (PRODUCT)</a:t>
            </a:r>
            <a:endParaRPr lang="zh-CN" altLang="en-US"/>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a:xfrm>
            <a:off x="876300" y="1852295"/>
            <a:ext cx="10440035" cy="2461895"/>
          </a:xfrm>
        </p:spPr>
        <p:txBody>
          <a:bodyPr/>
          <a:p>
            <a:pPr marL="0" indent="0">
              <a:buNone/>
            </a:pPr>
            <a:r>
              <a:rPr lang="zh-CN" altLang="en-US"/>
              <a:t>（2）投影（Projection）</a:t>
            </a:r>
            <a:endParaRPr lang="zh-CN" altLang="en-US"/>
          </a:p>
          <a:p>
            <a:pPr marL="0" indent="0">
              <a:buNone/>
            </a:pPr>
            <a:r>
              <a:rPr lang="zh-CN" altLang="en-US"/>
              <a:t>      关系R上的投影是从R中选择出若干属性列组成新的关系。记成：</a:t>
            </a:r>
            <a:endParaRPr lang="zh-CN" altLang="en-US"/>
          </a:p>
          <a:p>
            <a:pPr marL="0" indent="0">
              <a:buNone/>
            </a:pPr>
            <a:r>
              <a:rPr lang="zh-CN" altLang="en-US"/>
              <a:t>                      </a:t>
            </a:r>
            <a:r>
              <a:rPr lang="zh-CN" altLang="en-US">
                <a:latin typeface="宋体" panose="02010600030101010101" pitchFamily="2" charset="-122"/>
                <a:ea typeface="宋体" panose="02010600030101010101" pitchFamily="2" charset="-122"/>
              </a:rPr>
              <a:t>∏</a:t>
            </a:r>
            <a:r>
              <a:rPr lang="zh-CN" altLang="en-US"/>
              <a:t>A（R）={ t[A] | t∈R }</a:t>
            </a:r>
            <a:endParaRPr lang="zh-CN" altLang="en-US"/>
          </a:p>
          <a:p>
            <a:pPr marL="0" indent="0">
              <a:buNone/>
            </a:pPr>
            <a:r>
              <a:rPr lang="zh-CN" altLang="en-US"/>
              <a:t>      其中，A为R中的属性列。</a:t>
            </a:r>
            <a:endParaRPr lang="zh-CN" altLang="en-US"/>
          </a:p>
        </p:txBody>
      </p:sp>
      <p:pic>
        <p:nvPicPr>
          <p:cNvPr id="92" name="图片 3"/>
          <p:cNvPicPr>
            <a:picLocks noChangeAspect="1"/>
          </p:cNvPicPr>
          <p:nvPr/>
        </p:nvPicPr>
        <p:blipFill>
          <a:blip r:embed="rId1" cstate="print"/>
          <a:stretch>
            <a:fillRect/>
          </a:stretch>
        </p:blipFill>
        <p:spPr>
          <a:xfrm>
            <a:off x="6103620" y="4053205"/>
            <a:ext cx="4385310" cy="2514600"/>
          </a:xfrm>
          <a:prstGeom prst="rect">
            <a:avLst/>
          </a:prstGeom>
          <a:noFill/>
          <a:ln w="9525">
            <a:noFill/>
          </a:ln>
        </p:spPr>
      </p:pic>
    </p:spTree>
    <p:custDataLst>
      <p:tags r:id="rId2"/>
    </p:custDataLst>
  </p:cSld>
  <p:clrMapOvr>
    <a:masterClrMapping/>
  </p:clrMapOvr>
  <p:transition>
    <p:rand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例3.9 查询客户的姓名和联系方式。</a:t>
            </a:r>
            <a:endParaRPr lang="zh-CN" altLang="en-US"/>
          </a:p>
          <a:p>
            <a:pPr marL="0" indent="0">
              <a:buNone/>
            </a:pPr>
            <a:r>
              <a:rPr lang="zh-CN" altLang="en-US">
                <a:latin typeface="宋体" panose="02010600030101010101" pitchFamily="2" charset="-122"/>
                <a:ea typeface="宋体" panose="02010600030101010101" pitchFamily="2" charset="-122"/>
              </a:rPr>
              <a:t>      ∏</a:t>
            </a:r>
            <a:r>
              <a:rPr lang="zh-CN" altLang="en-US"/>
              <a:t>CNAME，CTEL（CUSTOMER）或</a:t>
            </a:r>
            <a:r>
              <a:rPr lang="zh-CN" altLang="en-US">
                <a:latin typeface="宋体" panose="02010600030101010101" pitchFamily="2" charset="-122"/>
                <a:ea typeface="宋体" panose="02010600030101010101" pitchFamily="2" charset="-122"/>
              </a:rPr>
              <a:t> ∏</a:t>
            </a:r>
            <a:r>
              <a:rPr lang="zh-CN" altLang="en-US"/>
              <a:t>2,6（CUSTOMER）</a:t>
            </a:r>
            <a:endParaRPr lang="zh-CN" altLang="en-US"/>
          </a:p>
          <a:p>
            <a:pPr marL="0" indent="0">
              <a:buNone/>
            </a:pPr>
            <a:endParaRPr lang="zh-CN" altLang="en-US"/>
          </a:p>
          <a:p>
            <a:pPr marL="0" indent="0">
              <a:buNone/>
            </a:pPr>
            <a:r>
              <a:rPr lang="zh-CN" altLang="en-US"/>
              <a:t>例3.10 查询女性客户的姓名和联系方式。</a:t>
            </a:r>
            <a:endParaRPr lang="zh-CN" altLang="en-US"/>
          </a:p>
          <a:p>
            <a:pPr marL="0" indent="0">
              <a:buNone/>
            </a:pPr>
            <a:r>
              <a:rPr lang="zh-CN" altLang="en-US">
                <a:latin typeface="宋体" panose="02010600030101010101" pitchFamily="2" charset="-122"/>
                <a:ea typeface="宋体" panose="02010600030101010101" pitchFamily="2" charset="-122"/>
              </a:rPr>
              <a:t>      ∏</a:t>
            </a:r>
            <a:r>
              <a:rPr lang="zh-CN" altLang="en-US"/>
              <a:t>CNAME，CTEL（σCSEX=‘女’（CUSTOMER））</a:t>
            </a:r>
            <a:endParaRPr lang="zh-CN" altLang="en-US"/>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035050"/>
          </a:xfrm>
        </p:spPr>
        <p:txBody>
          <a:bodyPr/>
          <a:p>
            <a:r>
              <a:rPr lang="zh-CN" altLang="en-US" b="1">
                <a:sym typeface="+mn-ea"/>
              </a:rPr>
              <a:t>3.4 关系代数</a:t>
            </a:r>
            <a:endParaRPr lang="zh-CN" altLang="en-US"/>
          </a:p>
        </p:txBody>
      </p:sp>
      <p:sp>
        <p:nvSpPr>
          <p:cNvPr id="3" name="内容占位符 2"/>
          <p:cNvSpPr>
            <a:spLocks noGrp="1"/>
          </p:cNvSpPr>
          <p:nvPr>
            <p:ph idx="1"/>
          </p:nvPr>
        </p:nvSpPr>
        <p:spPr>
          <a:xfrm>
            <a:off x="511175" y="1582420"/>
            <a:ext cx="11170920" cy="4319905"/>
          </a:xfrm>
        </p:spPr>
        <p:txBody>
          <a:bodyPr>
            <a:normAutofit lnSpcReduction="10000"/>
          </a:bodyPr>
          <a:p>
            <a:pPr marL="0" indent="0">
              <a:buNone/>
            </a:pPr>
            <a:r>
              <a:rPr lang="zh-CN" altLang="en-US"/>
              <a:t>（3）连接（Join）</a:t>
            </a:r>
            <a:endParaRPr lang="zh-CN" altLang="en-US"/>
          </a:p>
          <a:p>
            <a:pPr marL="0" indent="0">
              <a:buNone/>
            </a:pPr>
            <a:r>
              <a:rPr lang="zh-CN" altLang="en-US"/>
              <a:t>      连接也称为θ连接。它是从两个关系的广义笛卡尔积中选取属性间满足一定条件的元组。记作：</a:t>
            </a:r>
            <a:endParaRPr lang="zh-CN" altLang="en-US"/>
          </a:p>
          <a:p>
            <a:pPr marL="0" indent="0">
              <a:buNone/>
            </a:pPr>
            <a:endParaRPr lang="zh-CN" altLang="en-US"/>
          </a:p>
          <a:p>
            <a:pPr marL="0" indent="0">
              <a:buNone/>
            </a:pPr>
            <a:endParaRPr lang="zh-CN" altLang="en-US"/>
          </a:p>
          <a:p>
            <a:pPr marL="0" indent="0">
              <a:buNone/>
            </a:pPr>
            <a:r>
              <a:rPr lang="zh-CN" altLang="en-US"/>
              <a:t>       其中，A和B分别为R和S上度数相等且可比的属性或属性组。θ为比较运算符。连接运算是从R和S的广义笛卡尔积R×S中选取关系R在A属性上的值与关系S在B属性上的值满足比较关系θ的元组。所以，连接操作可以由广义笛卡尔积和选择操作导出：</a:t>
            </a:r>
            <a:endParaRPr lang="zh-CN" altLang="en-US"/>
          </a:p>
        </p:txBody>
      </p:sp>
      <p:pic>
        <p:nvPicPr>
          <p:cNvPr id="5" name="图片 4"/>
          <p:cNvPicPr>
            <a:picLocks noChangeAspect="1"/>
          </p:cNvPicPr>
          <p:nvPr/>
        </p:nvPicPr>
        <p:blipFill>
          <a:blip r:embed="rId1"/>
          <a:stretch>
            <a:fillRect/>
          </a:stretch>
        </p:blipFill>
        <p:spPr>
          <a:xfrm>
            <a:off x="2846705" y="2994660"/>
            <a:ext cx="7029450" cy="869315"/>
          </a:xfrm>
          <a:prstGeom prst="rect">
            <a:avLst/>
          </a:prstGeom>
        </p:spPr>
      </p:pic>
      <p:pic>
        <p:nvPicPr>
          <p:cNvPr id="6" name="图片 5"/>
          <p:cNvPicPr>
            <a:picLocks noChangeAspect="1"/>
          </p:cNvPicPr>
          <p:nvPr/>
        </p:nvPicPr>
        <p:blipFill>
          <a:blip r:embed="rId2"/>
          <a:stretch>
            <a:fillRect/>
          </a:stretch>
        </p:blipFill>
        <p:spPr>
          <a:xfrm>
            <a:off x="4015105" y="5681980"/>
            <a:ext cx="4161155" cy="798195"/>
          </a:xfrm>
          <a:prstGeom prst="rect">
            <a:avLst/>
          </a:prstGeom>
        </p:spPr>
      </p:pic>
    </p:spTree>
    <p:custDataLst>
      <p:tags r:id="rId3"/>
    </p:custDataLst>
  </p:cSld>
  <p:clrMapOvr>
    <a:masterClrMapping/>
  </p:clrMapOvr>
  <p:transition>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a:xfrm>
            <a:off x="876000" y="1899920"/>
            <a:ext cx="10440000" cy="4320000"/>
          </a:xfrm>
        </p:spPr>
        <p:txBody>
          <a:bodyPr/>
          <a:p>
            <a:pPr marL="0" indent="0">
              <a:buNone/>
            </a:pPr>
            <a:r>
              <a:rPr lang="en-US" altLang="zh-CN"/>
              <a:t>      </a:t>
            </a:r>
            <a:r>
              <a:rPr lang="zh-CN" altLang="en-US"/>
              <a:t>连接运算中有两种最为重要也是最为常用的连接，它们是：</a:t>
            </a:r>
            <a:r>
              <a:rPr lang="zh-CN" altLang="en-US" b="1">
                <a:solidFill>
                  <a:srgbClr val="FF0000"/>
                </a:solidFill>
              </a:rPr>
              <a:t>等值连接</a:t>
            </a:r>
            <a:r>
              <a:rPr lang="zh-CN" altLang="en-US"/>
              <a:t>和</a:t>
            </a:r>
            <a:r>
              <a:rPr lang="zh-CN" altLang="en-US" b="1">
                <a:solidFill>
                  <a:srgbClr val="FF0000"/>
                </a:solidFill>
              </a:rPr>
              <a:t>自然连接</a:t>
            </a:r>
            <a:r>
              <a:rPr lang="zh-CN" altLang="en-US"/>
              <a:t>。</a:t>
            </a:r>
            <a:endParaRPr lang="zh-CN" altLang="en-US"/>
          </a:p>
          <a:p>
            <a:pPr>
              <a:buFont typeface="Wingdings" panose="05000000000000000000" charset="0"/>
              <a:buChar char="Ø"/>
            </a:pPr>
            <a:r>
              <a:rPr lang="zh-CN" altLang="en-US"/>
              <a:t>  </a:t>
            </a:r>
            <a:r>
              <a:rPr lang="zh-CN" altLang="en-US" b="1">
                <a:solidFill>
                  <a:srgbClr val="FF0000"/>
                </a:solidFill>
              </a:rPr>
              <a:t>等值连接（Equijoin）</a:t>
            </a:r>
            <a:endParaRPr lang="zh-CN" altLang="en-US"/>
          </a:p>
          <a:p>
            <a:pPr marL="0" indent="0">
              <a:buNone/>
            </a:pPr>
            <a:r>
              <a:rPr lang="zh-CN" altLang="en-US"/>
              <a:t>      当θ为“=”时的连接运算称为等值连接。它是从关系R与关系S的广义笛卡尔积中选取在A、B属性值相等的那些元组。等值连接表示为：</a:t>
            </a:r>
            <a:endParaRPr lang="zh-CN" altLang="en-US"/>
          </a:p>
          <a:p>
            <a:pPr marL="0" indent="0">
              <a:buNone/>
            </a:pPr>
            <a:endParaRPr lang="zh-CN" altLang="en-US"/>
          </a:p>
          <a:p>
            <a:pPr marL="0" indent="0">
              <a:buNone/>
            </a:pPr>
            <a:endParaRPr lang="zh-CN" altLang="en-US"/>
          </a:p>
          <a:p>
            <a:pPr marL="0" indent="0">
              <a:buNone/>
            </a:pPr>
            <a:r>
              <a:rPr lang="zh-CN" altLang="en-US"/>
              <a:t>          为此：</a:t>
            </a:r>
            <a:endParaRPr lang="zh-CN" altLang="en-US"/>
          </a:p>
        </p:txBody>
      </p:sp>
      <p:pic>
        <p:nvPicPr>
          <p:cNvPr id="5" name="图片 4"/>
          <p:cNvPicPr>
            <a:picLocks noChangeAspect="1"/>
          </p:cNvPicPr>
          <p:nvPr/>
        </p:nvPicPr>
        <p:blipFill>
          <a:blip r:embed="rId1"/>
          <a:stretch>
            <a:fillRect/>
          </a:stretch>
        </p:blipFill>
        <p:spPr>
          <a:xfrm>
            <a:off x="4457065" y="5808980"/>
            <a:ext cx="4032250" cy="796290"/>
          </a:xfrm>
          <a:prstGeom prst="rect">
            <a:avLst/>
          </a:prstGeom>
        </p:spPr>
      </p:pic>
      <p:pic>
        <p:nvPicPr>
          <p:cNvPr id="6" name="图片 5"/>
          <p:cNvPicPr>
            <a:picLocks noChangeAspect="1"/>
          </p:cNvPicPr>
          <p:nvPr/>
        </p:nvPicPr>
        <p:blipFill>
          <a:blip r:embed="rId2"/>
          <a:stretch>
            <a:fillRect/>
          </a:stretch>
        </p:blipFill>
        <p:spPr>
          <a:xfrm>
            <a:off x="2936875" y="4485005"/>
            <a:ext cx="6638290" cy="793750"/>
          </a:xfrm>
          <a:prstGeom prst="rect">
            <a:avLst/>
          </a:prstGeom>
        </p:spPr>
      </p:pic>
    </p:spTree>
    <p:custDataLst>
      <p:tags r:id="rId3"/>
    </p:custDataLst>
  </p:cSld>
  <p:clrMapOvr>
    <a:masterClrMapping/>
  </p:clrMapOvr>
  <p:transition>
    <p:rand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a:buFont typeface="Wingdings" panose="05000000000000000000" charset="0"/>
              <a:buChar char="Ø"/>
            </a:pPr>
            <a:r>
              <a:rPr lang="en-US" altLang="zh-CN"/>
              <a:t>  </a:t>
            </a:r>
            <a:r>
              <a:rPr lang="zh-CN" altLang="en-US" b="1">
                <a:solidFill>
                  <a:srgbClr val="FF0000"/>
                </a:solidFill>
              </a:rPr>
              <a:t>自然连接（Natural join）</a:t>
            </a:r>
            <a:endParaRPr lang="zh-CN" altLang="en-US"/>
          </a:p>
          <a:p>
            <a:pPr marL="0" indent="0">
              <a:buNone/>
            </a:pPr>
            <a:r>
              <a:rPr lang="zh-CN" altLang="en-US"/>
              <a:t>      自然连接是一种特殊的等值连接，它要求关系R和关系S中进行比较的分量必须是相同的属性组，并且要在结果中把重复的属性去掉，即若R和S具有相同的属性组B，则自然连接可记作：</a:t>
            </a:r>
            <a:endParaRPr lang="zh-CN" altLang="en-US"/>
          </a:p>
          <a:p>
            <a:pPr marL="0" indent="0">
              <a:buNone/>
            </a:pPr>
            <a:endParaRPr lang="zh-CN" altLang="en-US"/>
          </a:p>
          <a:p>
            <a:pPr marL="0" indent="0">
              <a:buNone/>
            </a:pPr>
            <a:endParaRPr lang="zh-CN" altLang="en-US"/>
          </a:p>
          <a:p>
            <a:pPr marL="0" indent="0">
              <a:buNone/>
            </a:pPr>
            <a:r>
              <a:rPr lang="zh-CN" altLang="en-US"/>
              <a:t>        为此：</a:t>
            </a:r>
            <a:endParaRPr lang="zh-CN" altLang="en-US"/>
          </a:p>
        </p:txBody>
      </p:sp>
      <p:pic>
        <p:nvPicPr>
          <p:cNvPr id="5" name="图片 4"/>
          <p:cNvPicPr>
            <a:picLocks noChangeAspect="1"/>
          </p:cNvPicPr>
          <p:nvPr/>
        </p:nvPicPr>
        <p:blipFill>
          <a:blip r:embed="rId1"/>
          <a:stretch>
            <a:fillRect/>
          </a:stretch>
        </p:blipFill>
        <p:spPr>
          <a:xfrm>
            <a:off x="3162935" y="5490210"/>
            <a:ext cx="5664200" cy="623570"/>
          </a:xfrm>
          <a:prstGeom prst="rect">
            <a:avLst/>
          </a:prstGeom>
        </p:spPr>
      </p:pic>
      <p:pic>
        <p:nvPicPr>
          <p:cNvPr id="6" name="图片 5"/>
          <p:cNvPicPr>
            <a:picLocks noChangeAspect="1"/>
          </p:cNvPicPr>
          <p:nvPr/>
        </p:nvPicPr>
        <p:blipFill>
          <a:blip r:embed="rId2"/>
          <a:stretch>
            <a:fillRect/>
          </a:stretch>
        </p:blipFill>
        <p:spPr>
          <a:xfrm>
            <a:off x="2582545" y="3939540"/>
            <a:ext cx="7364095" cy="685800"/>
          </a:xfrm>
          <a:prstGeom prst="rect">
            <a:avLst/>
          </a:prstGeom>
        </p:spPr>
      </p:pic>
    </p:spTree>
    <p:custDataLst>
      <p:tags r:id="rId3"/>
    </p:custDataLst>
  </p:cSld>
  <p:clrMapOvr>
    <a:masterClrMapping/>
  </p:clrMapOvr>
  <p:transition>
    <p:rand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例3.11 设有如图3-10的两个关系R和S，求：</a:t>
            </a:r>
            <a:endParaRPr lang="zh-CN" altLang="en-US"/>
          </a:p>
          <a:p>
            <a:pPr marL="0" indent="0">
              <a:buNone/>
            </a:pPr>
            <a:r>
              <a:rPr lang="zh-CN" altLang="en-US"/>
              <a:t>（1）            的结果；</a:t>
            </a:r>
            <a:endParaRPr lang="zh-CN" altLang="en-US"/>
          </a:p>
          <a:p>
            <a:pPr marL="0" indent="0">
              <a:buNone/>
            </a:pPr>
            <a:endParaRPr lang="zh-CN" altLang="en-US"/>
          </a:p>
          <a:p>
            <a:pPr marL="0" indent="0">
              <a:buNone/>
            </a:pPr>
            <a:r>
              <a:rPr lang="zh-CN" altLang="en-US"/>
              <a:t>（2）             的结果；</a:t>
            </a:r>
            <a:endParaRPr lang="zh-CN" altLang="en-US"/>
          </a:p>
          <a:p>
            <a:pPr marL="0" indent="0">
              <a:buNone/>
            </a:pPr>
            <a:endParaRPr lang="zh-CN" altLang="en-US"/>
          </a:p>
          <a:p>
            <a:pPr marL="0" indent="0">
              <a:buNone/>
            </a:pPr>
            <a:r>
              <a:rPr lang="zh-CN" altLang="en-US"/>
              <a:t>（3）R</a:t>
            </a:r>
            <a:r>
              <a:rPr lang="zh-CN" altLang="en-US" sz="4000"/>
              <a:t> </a:t>
            </a:r>
            <a:r>
              <a:rPr lang="zh-CN" altLang="en-US" sz="4000" b="1"/>
              <a:t>⋈</a:t>
            </a:r>
            <a:r>
              <a:rPr lang="zh-CN" altLang="en-US" sz="4000"/>
              <a:t> </a:t>
            </a:r>
            <a:r>
              <a:rPr lang="zh-CN" altLang="en-US"/>
              <a:t>S   的结果。</a:t>
            </a:r>
            <a:endParaRPr lang="zh-CN" altLang="en-US"/>
          </a:p>
        </p:txBody>
      </p:sp>
      <p:pic>
        <p:nvPicPr>
          <p:cNvPr id="4" name="图片 3"/>
          <p:cNvPicPr>
            <a:picLocks noChangeAspect="1"/>
          </p:cNvPicPr>
          <p:nvPr/>
        </p:nvPicPr>
        <p:blipFill>
          <a:blip r:embed="rId1"/>
          <a:stretch>
            <a:fillRect/>
          </a:stretch>
        </p:blipFill>
        <p:spPr>
          <a:xfrm>
            <a:off x="1630045" y="2505710"/>
            <a:ext cx="1198880" cy="651510"/>
          </a:xfrm>
          <a:prstGeom prst="rect">
            <a:avLst/>
          </a:prstGeom>
        </p:spPr>
      </p:pic>
      <p:pic>
        <p:nvPicPr>
          <p:cNvPr id="5" name="图片 4"/>
          <p:cNvPicPr>
            <a:picLocks noChangeAspect="1"/>
          </p:cNvPicPr>
          <p:nvPr/>
        </p:nvPicPr>
        <p:blipFill>
          <a:blip r:embed="rId2"/>
          <a:stretch>
            <a:fillRect/>
          </a:stretch>
        </p:blipFill>
        <p:spPr>
          <a:xfrm>
            <a:off x="1630045" y="3569970"/>
            <a:ext cx="1294765" cy="624205"/>
          </a:xfrm>
          <a:prstGeom prst="rect">
            <a:avLst/>
          </a:prstGeom>
        </p:spPr>
      </p:pic>
      <p:pic>
        <p:nvPicPr>
          <p:cNvPr id="6" name="图片 5"/>
          <p:cNvPicPr>
            <a:picLocks noChangeAspect="1"/>
          </p:cNvPicPr>
          <p:nvPr/>
        </p:nvPicPr>
        <p:blipFill>
          <a:blip r:embed="rId3"/>
          <a:stretch>
            <a:fillRect/>
          </a:stretch>
        </p:blipFill>
        <p:spPr>
          <a:xfrm>
            <a:off x="4878070" y="2296795"/>
            <a:ext cx="3263265" cy="3950970"/>
          </a:xfrm>
          <a:prstGeom prst="rect">
            <a:avLst/>
          </a:prstGeom>
        </p:spPr>
      </p:pic>
      <p:pic>
        <p:nvPicPr>
          <p:cNvPr id="7" name="图片 6"/>
          <p:cNvPicPr>
            <a:picLocks noChangeAspect="1"/>
          </p:cNvPicPr>
          <p:nvPr/>
        </p:nvPicPr>
        <p:blipFill>
          <a:blip r:embed="rId4"/>
          <a:stretch>
            <a:fillRect/>
          </a:stretch>
        </p:blipFill>
        <p:spPr>
          <a:xfrm>
            <a:off x="8730615" y="1731645"/>
            <a:ext cx="2585720" cy="4594860"/>
          </a:xfrm>
          <a:prstGeom prst="rect">
            <a:avLst/>
          </a:prstGeom>
        </p:spPr>
      </p:pic>
    </p:spTree>
    <p:custDataLst>
      <p:tags r:id="rId5"/>
    </p:custDataLst>
  </p:cSld>
  <p:clrMapOvr>
    <a:masterClrMapping/>
  </p:clrMapOvr>
  <p:transition>
    <p:rand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内容占位符 4"/>
          <p:cNvPicPr>
            <a:picLocks noChangeAspect="1"/>
          </p:cNvPicPr>
          <p:nvPr>
            <p:ph idx="1"/>
          </p:nvPr>
        </p:nvPicPr>
        <p:blipFill>
          <a:blip r:embed="rId1"/>
          <a:stretch>
            <a:fillRect/>
          </a:stretch>
        </p:blipFill>
        <p:spPr>
          <a:xfrm>
            <a:off x="593090" y="694055"/>
            <a:ext cx="3547745" cy="5469890"/>
          </a:xfrm>
          <a:prstGeom prst="rect">
            <a:avLst/>
          </a:prstGeom>
        </p:spPr>
      </p:pic>
      <p:pic>
        <p:nvPicPr>
          <p:cNvPr id="6" name="图片 5"/>
          <p:cNvPicPr>
            <a:picLocks noChangeAspect="1"/>
          </p:cNvPicPr>
          <p:nvPr/>
        </p:nvPicPr>
        <p:blipFill>
          <a:blip r:embed="rId2"/>
          <a:stretch>
            <a:fillRect/>
          </a:stretch>
        </p:blipFill>
        <p:spPr>
          <a:xfrm>
            <a:off x="4603115" y="1312545"/>
            <a:ext cx="3373755" cy="3636010"/>
          </a:xfrm>
          <a:prstGeom prst="rect">
            <a:avLst/>
          </a:prstGeom>
        </p:spPr>
      </p:pic>
      <p:pic>
        <p:nvPicPr>
          <p:cNvPr id="7" name="图片 6"/>
          <p:cNvPicPr>
            <a:picLocks noChangeAspect="1"/>
          </p:cNvPicPr>
          <p:nvPr/>
        </p:nvPicPr>
        <p:blipFill>
          <a:blip r:embed="rId3"/>
          <a:stretch>
            <a:fillRect/>
          </a:stretch>
        </p:blipFill>
        <p:spPr>
          <a:xfrm>
            <a:off x="8630285" y="1312545"/>
            <a:ext cx="2929890" cy="4093845"/>
          </a:xfrm>
          <a:prstGeom prst="rect">
            <a:avLst/>
          </a:prstGeom>
        </p:spPr>
      </p:pic>
    </p:spTree>
    <p:custDataLst>
      <p:tags r:id="rId4"/>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br>
              <a:rPr lang="zh-CN" altLang="en-US"/>
            </a:br>
            <a:endParaRPr lang="zh-CN" altLang="en-US"/>
          </a:p>
        </p:txBody>
      </p:sp>
      <p:pic>
        <p:nvPicPr>
          <p:cNvPr id="9" name="内容占位符 8" descr="图3_1.jpg"/>
          <p:cNvPicPr>
            <a:picLocks noChangeAspect="1"/>
          </p:cNvPicPr>
          <p:nvPr>
            <p:ph idx="1"/>
          </p:nvPr>
        </p:nvPicPr>
        <p:blipFill>
          <a:blip r:embed="rId1" cstate="print"/>
          <a:stretch>
            <a:fillRect/>
          </a:stretch>
        </p:blipFill>
        <p:spPr>
          <a:xfrm>
            <a:off x="507365" y="1968500"/>
            <a:ext cx="5401310" cy="3273425"/>
          </a:xfrm>
          <a:prstGeom prst="rect">
            <a:avLst/>
          </a:prstGeom>
        </p:spPr>
      </p:pic>
      <p:pic>
        <p:nvPicPr>
          <p:cNvPr id="5" name="图片 4"/>
          <p:cNvPicPr>
            <a:picLocks noChangeAspect="1"/>
          </p:cNvPicPr>
          <p:nvPr/>
        </p:nvPicPr>
        <p:blipFill>
          <a:blip r:embed="rId2"/>
          <a:stretch>
            <a:fillRect/>
          </a:stretch>
        </p:blipFill>
        <p:spPr>
          <a:xfrm>
            <a:off x="6055995" y="334645"/>
            <a:ext cx="4331970" cy="6348730"/>
          </a:xfrm>
          <a:prstGeom prst="rect">
            <a:avLst/>
          </a:prstGeom>
        </p:spPr>
      </p:pic>
      <p:sp>
        <p:nvSpPr>
          <p:cNvPr id="6" name="文本框 5"/>
          <p:cNvSpPr txBox="1"/>
          <p:nvPr/>
        </p:nvSpPr>
        <p:spPr>
          <a:xfrm>
            <a:off x="765810" y="3834130"/>
            <a:ext cx="884555" cy="368300"/>
          </a:xfrm>
          <a:prstGeom prst="rect">
            <a:avLst/>
          </a:prstGeom>
          <a:solidFill>
            <a:schemeClr val="bg1"/>
          </a:solidFill>
        </p:spPr>
        <p:txBody>
          <a:bodyPr wrap="square" rtlCol="0">
            <a:spAutoFit/>
          </a:bodyPr>
          <a:p>
            <a:endParaRPr lang="zh-CN" altLang="en-US"/>
          </a:p>
        </p:txBody>
      </p:sp>
    </p:spTree>
    <p:custDataLst>
      <p:tags r:id="rId3"/>
    </p:custDataLst>
  </p:cSld>
  <p:clrMapOvr>
    <a:masterClrMapping/>
  </p:clrMapOvr>
  <p:transition>
    <p:rand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例3.12 查询订货数量大于20000件的商品的名字。</a:t>
            </a:r>
            <a:endParaRPr lang="zh-CN" altLang="en-US"/>
          </a:p>
          <a:p>
            <a:pPr marL="0" indent="0">
              <a:buNone/>
            </a:pPr>
            <a:endParaRPr lang="zh-CN" altLang="en-US"/>
          </a:p>
          <a:p>
            <a:pPr marL="0" indent="0">
              <a:buNone/>
            </a:pPr>
            <a:endParaRPr lang="zh-CN" altLang="en-US"/>
          </a:p>
          <a:p>
            <a:pPr marL="0" indent="0">
              <a:buNone/>
            </a:pPr>
            <a:endParaRPr lang="zh-CN" altLang="en-US"/>
          </a:p>
          <a:p>
            <a:pPr marL="0" indent="0">
              <a:buNone/>
            </a:pPr>
            <a:endParaRPr lang="zh-CN" altLang="en-US"/>
          </a:p>
          <a:p>
            <a:pPr marL="0" indent="0">
              <a:buNone/>
            </a:pPr>
            <a:r>
              <a:rPr lang="zh-CN" altLang="en-US"/>
              <a:t>例3.13 查询订单编号为“OR_1”的客户的名字和年龄。</a:t>
            </a:r>
            <a:endParaRPr lang="zh-CN" altLang="en-US"/>
          </a:p>
          <a:p>
            <a:pPr marL="0" indent="0">
              <a:buNone/>
            </a:pPr>
            <a:endParaRPr lang="zh-CN" altLang="en-US"/>
          </a:p>
          <a:p>
            <a:pPr marL="0" indent="0">
              <a:buNone/>
            </a:pPr>
            <a:endParaRPr lang="zh-CN" altLang="en-US"/>
          </a:p>
          <a:p>
            <a:pPr marL="0" indent="0">
              <a:buNone/>
            </a:pPr>
            <a:endParaRPr lang="zh-CN" altLang="en-US"/>
          </a:p>
        </p:txBody>
      </p:sp>
      <p:pic>
        <p:nvPicPr>
          <p:cNvPr id="4" name="图片 3"/>
          <p:cNvPicPr>
            <a:picLocks noChangeAspect="1"/>
          </p:cNvPicPr>
          <p:nvPr/>
        </p:nvPicPr>
        <p:blipFill>
          <a:blip r:embed="rId1"/>
          <a:stretch>
            <a:fillRect/>
          </a:stretch>
        </p:blipFill>
        <p:spPr>
          <a:xfrm>
            <a:off x="2096135" y="2564130"/>
            <a:ext cx="8211820" cy="697230"/>
          </a:xfrm>
          <a:prstGeom prst="rect">
            <a:avLst/>
          </a:prstGeom>
        </p:spPr>
      </p:pic>
      <p:pic>
        <p:nvPicPr>
          <p:cNvPr id="5" name="图片 4"/>
          <p:cNvPicPr>
            <a:picLocks noChangeAspect="1"/>
          </p:cNvPicPr>
          <p:nvPr/>
        </p:nvPicPr>
        <p:blipFill>
          <a:blip r:embed="rId2"/>
          <a:stretch>
            <a:fillRect/>
          </a:stretch>
        </p:blipFill>
        <p:spPr>
          <a:xfrm>
            <a:off x="2096135" y="3535680"/>
            <a:ext cx="7208520" cy="952500"/>
          </a:xfrm>
          <a:prstGeom prst="rect">
            <a:avLst/>
          </a:prstGeom>
        </p:spPr>
      </p:pic>
      <p:pic>
        <p:nvPicPr>
          <p:cNvPr id="6" name="图片 5"/>
          <p:cNvPicPr>
            <a:picLocks noChangeAspect="1"/>
          </p:cNvPicPr>
          <p:nvPr/>
        </p:nvPicPr>
        <p:blipFill>
          <a:blip r:embed="rId3"/>
          <a:stretch>
            <a:fillRect/>
          </a:stretch>
        </p:blipFill>
        <p:spPr>
          <a:xfrm>
            <a:off x="1987550" y="5353685"/>
            <a:ext cx="7992745" cy="517525"/>
          </a:xfrm>
          <a:prstGeom prst="rect">
            <a:avLst/>
          </a:prstGeom>
        </p:spPr>
      </p:pic>
    </p:spTree>
    <p:custDataLst>
      <p:tags r:id="rId4"/>
    </p:custDataLst>
  </p:cSld>
  <p:clrMapOvr>
    <a:masterClrMapping/>
  </p:clrMapOvr>
  <p:transition>
    <p:random/>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例3.14 查询订购了“笔袋”的客户的姓名、所在地和联系方式。</a:t>
            </a:r>
            <a:endParaRPr lang="zh-CN" altLang="en-US"/>
          </a:p>
          <a:p>
            <a:pPr marL="0" indent="0">
              <a:buNone/>
            </a:pPr>
            <a:endParaRPr lang="zh-CN" altLang="en-US"/>
          </a:p>
          <a:p>
            <a:pPr marL="0" indent="0">
              <a:buNone/>
            </a:pPr>
            <a:endParaRPr lang="zh-CN" altLang="en-US"/>
          </a:p>
          <a:p>
            <a:pPr marL="0" indent="0">
              <a:buNone/>
            </a:pPr>
            <a:r>
              <a:rPr lang="zh-CN" altLang="en-US"/>
              <a:t>例3.15 查询至少订购了两件商品的客户的姓名。</a:t>
            </a:r>
            <a:endParaRPr lang="zh-CN" altLang="en-US"/>
          </a:p>
        </p:txBody>
      </p:sp>
      <p:pic>
        <p:nvPicPr>
          <p:cNvPr id="4" name="图片 3"/>
          <p:cNvPicPr>
            <a:picLocks noChangeAspect="1"/>
          </p:cNvPicPr>
          <p:nvPr/>
        </p:nvPicPr>
        <p:blipFill>
          <a:blip r:embed="rId1"/>
          <a:stretch>
            <a:fillRect/>
          </a:stretch>
        </p:blipFill>
        <p:spPr>
          <a:xfrm>
            <a:off x="553720" y="2575560"/>
            <a:ext cx="11085195" cy="532130"/>
          </a:xfrm>
          <a:prstGeom prst="rect">
            <a:avLst/>
          </a:prstGeom>
        </p:spPr>
      </p:pic>
      <p:pic>
        <p:nvPicPr>
          <p:cNvPr id="5" name="图片 4"/>
          <p:cNvPicPr>
            <a:picLocks noChangeAspect="1"/>
          </p:cNvPicPr>
          <p:nvPr/>
        </p:nvPicPr>
        <p:blipFill>
          <a:blip r:embed="rId2"/>
          <a:stretch>
            <a:fillRect/>
          </a:stretch>
        </p:blipFill>
        <p:spPr>
          <a:xfrm>
            <a:off x="1598295" y="4184650"/>
            <a:ext cx="9546590" cy="584200"/>
          </a:xfrm>
          <a:prstGeom prst="rect">
            <a:avLst/>
          </a:prstGeom>
        </p:spPr>
      </p:pic>
    </p:spTree>
    <p:custDataLst>
      <p:tags r:id="rId3"/>
    </p:custDataLst>
  </p:cSld>
  <p:clrMapOvr>
    <a:masterClrMapping/>
  </p:clrMapOvr>
  <p:transition>
    <p:random/>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（4）除（Division）</a:t>
            </a:r>
            <a:endParaRPr lang="zh-CN" altLang="en-US"/>
          </a:p>
          <a:p>
            <a:pPr marL="0" indent="0">
              <a:buNone/>
            </a:pPr>
            <a:r>
              <a:rPr lang="zh-CN" altLang="en-US"/>
              <a:t>       给定关系R（X，Y）和S（Y，Z），其中X、Y、Z为属性组。R中的Y与S中的Y可以由不同的属性名，但必须出自相同的域。R与S的除运算得到一个新的关系P（X），P是R中满足下列条件的元组在X属性上的投影：元组在X上分量值x的像集Yx包含S在Y上投影的集合。记作：</a:t>
            </a:r>
            <a:endParaRPr lang="zh-CN" altLang="en-US"/>
          </a:p>
          <a:p>
            <a:pPr marL="0" indent="0">
              <a:buNone/>
            </a:pPr>
            <a:endParaRPr lang="zh-CN" altLang="en-US"/>
          </a:p>
          <a:p>
            <a:pPr marL="0" indent="0">
              <a:buNone/>
            </a:pPr>
            <a:r>
              <a:rPr lang="zh-CN" altLang="en-US"/>
              <a:t>       其中，Yx为x在R中的像集，x=tr[X]。</a:t>
            </a:r>
            <a:endParaRPr lang="zh-CN" altLang="en-US"/>
          </a:p>
        </p:txBody>
      </p:sp>
      <p:pic>
        <p:nvPicPr>
          <p:cNvPr id="4" name="图片 3"/>
          <p:cNvPicPr>
            <a:picLocks noChangeAspect="1"/>
          </p:cNvPicPr>
          <p:nvPr/>
        </p:nvPicPr>
        <p:blipFill>
          <a:blip r:embed="rId1"/>
          <a:stretch>
            <a:fillRect/>
          </a:stretch>
        </p:blipFill>
        <p:spPr>
          <a:xfrm>
            <a:off x="3100705" y="4321175"/>
            <a:ext cx="6260465" cy="622935"/>
          </a:xfrm>
          <a:prstGeom prst="rect">
            <a:avLst/>
          </a:prstGeom>
        </p:spPr>
      </p:pic>
    </p:spTree>
    <p:custDataLst>
      <p:tags r:id="rId2"/>
    </p:custDataLst>
  </p:cSld>
  <p:clrMapOvr>
    <a:masterClrMapping/>
  </p:clrMapOvr>
  <p:transition>
    <p:rand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关系的除操作能用其它基本操作表示为：</a:t>
            </a:r>
            <a:endParaRPr lang="zh-CN" altLang="en-US"/>
          </a:p>
          <a:p>
            <a:pPr marL="0" indent="0">
              <a:buNone/>
            </a:pPr>
            <a:endParaRPr lang="zh-CN" altLang="en-US"/>
          </a:p>
          <a:p>
            <a:pPr marL="0" indent="0">
              <a:buNone/>
            </a:pPr>
            <a:endParaRPr lang="zh-CN" altLang="en-US"/>
          </a:p>
          <a:p>
            <a:pPr marL="0" indent="0">
              <a:buNone/>
            </a:pPr>
            <a:r>
              <a:rPr lang="zh-CN" altLang="en-US"/>
              <a:t>除操作运算过程如下：</a:t>
            </a:r>
            <a:endParaRPr lang="zh-CN" altLang="en-US"/>
          </a:p>
          <a:p>
            <a:pPr marL="0" indent="0">
              <a:buNone/>
            </a:pPr>
            <a:r>
              <a:rPr lang="zh-CN" altLang="en-US"/>
              <a:t>①　计算X分量值x的像集Yx；</a:t>
            </a:r>
            <a:endParaRPr lang="zh-CN" altLang="en-US"/>
          </a:p>
          <a:p>
            <a:pPr marL="0" indent="0">
              <a:buNone/>
            </a:pPr>
            <a:r>
              <a:rPr lang="zh-CN" altLang="en-US"/>
              <a:t>②　计算S在Y上的投影K；</a:t>
            </a:r>
            <a:endParaRPr lang="zh-CN" altLang="en-US"/>
          </a:p>
          <a:p>
            <a:pPr marL="0" indent="0">
              <a:buNone/>
            </a:pPr>
            <a:r>
              <a:rPr lang="zh-CN" altLang="en-US"/>
              <a:t>③　找出哪些分量值x的像集Yx包含K，该分量值x即为除运算的结果。</a:t>
            </a:r>
            <a:endParaRPr lang="zh-CN" altLang="en-US"/>
          </a:p>
        </p:txBody>
      </p:sp>
      <p:pic>
        <p:nvPicPr>
          <p:cNvPr id="4" name="图片 3"/>
          <p:cNvPicPr>
            <a:picLocks noChangeAspect="1"/>
          </p:cNvPicPr>
          <p:nvPr/>
        </p:nvPicPr>
        <p:blipFill>
          <a:blip r:embed="rId1"/>
          <a:stretch>
            <a:fillRect/>
          </a:stretch>
        </p:blipFill>
        <p:spPr>
          <a:xfrm>
            <a:off x="2273300" y="2689860"/>
            <a:ext cx="7030085" cy="462915"/>
          </a:xfrm>
          <a:prstGeom prst="rect">
            <a:avLst/>
          </a:prstGeom>
        </p:spPr>
      </p:pic>
    </p:spTree>
    <p:custDataLst>
      <p:tags r:id="rId2"/>
    </p:custDataLst>
  </p:cSld>
  <p:clrMapOvr>
    <a:masterClrMapping/>
  </p:clrMapOvr>
  <p:transition>
    <p:random/>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例3.16 设关系R、S分别为图3-11 所示，求R÷S的结果。</a:t>
            </a:r>
            <a:endParaRPr lang="zh-CN" altLang="en-US"/>
          </a:p>
        </p:txBody>
      </p:sp>
      <p:pic>
        <p:nvPicPr>
          <p:cNvPr id="4" name="图片 3"/>
          <p:cNvPicPr>
            <a:picLocks noChangeAspect="1"/>
          </p:cNvPicPr>
          <p:nvPr/>
        </p:nvPicPr>
        <p:blipFill>
          <a:blip r:embed="rId1"/>
          <a:stretch>
            <a:fillRect/>
          </a:stretch>
        </p:blipFill>
        <p:spPr>
          <a:xfrm>
            <a:off x="876300" y="2485390"/>
            <a:ext cx="3123565" cy="3686810"/>
          </a:xfrm>
          <a:prstGeom prst="rect">
            <a:avLst/>
          </a:prstGeom>
        </p:spPr>
      </p:pic>
      <p:pic>
        <p:nvPicPr>
          <p:cNvPr id="5" name="图片 4"/>
          <p:cNvPicPr>
            <a:picLocks noChangeAspect="1"/>
          </p:cNvPicPr>
          <p:nvPr/>
        </p:nvPicPr>
        <p:blipFill>
          <a:blip r:embed="rId2"/>
          <a:stretch>
            <a:fillRect/>
          </a:stretch>
        </p:blipFill>
        <p:spPr>
          <a:xfrm>
            <a:off x="4376420" y="2781300"/>
            <a:ext cx="3096895" cy="2327275"/>
          </a:xfrm>
          <a:prstGeom prst="rect">
            <a:avLst/>
          </a:prstGeom>
        </p:spPr>
      </p:pic>
      <p:pic>
        <p:nvPicPr>
          <p:cNvPr id="6" name="图片 5"/>
          <p:cNvPicPr>
            <a:picLocks noChangeAspect="1"/>
          </p:cNvPicPr>
          <p:nvPr/>
        </p:nvPicPr>
        <p:blipFill>
          <a:blip r:embed="rId3"/>
          <a:stretch>
            <a:fillRect/>
          </a:stretch>
        </p:blipFill>
        <p:spPr>
          <a:xfrm>
            <a:off x="8743315" y="3086100"/>
            <a:ext cx="1308735" cy="1717675"/>
          </a:xfrm>
          <a:prstGeom prst="rect">
            <a:avLst/>
          </a:prstGeom>
        </p:spPr>
      </p:pic>
    </p:spTree>
    <p:custDataLst>
      <p:tags r:id="rId4"/>
    </p:custDataLst>
  </p:cSld>
  <p:clrMapOvr>
    <a:masterClrMapping/>
  </p:clrMapOvr>
  <p:transition>
    <p:rand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a:xfrm>
            <a:off x="478790" y="1852295"/>
            <a:ext cx="11123295" cy="4319905"/>
          </a:xfrm>
        </p:spPr>
        <p:txBody>
          <a:bodyPr>
            <a:normAutofit lnSpcReduction="20000"/>
          </a:bodyPr>
          <a:p>
            <a:pPr marL="0" indent="0">
              <a:buNone/>
            </a:pPr>
            <a:r>
              <a:rPr lang="en-US" altLang="zh-CN"/>
              <a:t>      </a:t>
            </a:r>
            <a:r>
              <a:rPr lang="zh-CN" altLang="en-US"/>
              <a:t>在本例中，关系R和关系S共有的属性是B、C，按照除运算的过程，首先确定A分量值在关系R中的像集：</a:t>
            </a:r>
            <a:endParaRPr lang="zh-CN" altLang="en-US"/>
          </a:p>
          <a:p>
            <a:pPr marL="0" indent="0">
              <a:buNone/>
            </a:pPr>
            <a:r>
              <a:rPr lang="zh-CN" altLang="en-US"/>
              <a:t>a1在R中的像集为{（b3，c7），（b4，c5），（b2，c3）}；</a:t>
            </a:r>
            <a:endParaRPr lang="zh-CN" altLang="en-US"/>
          </a:p>
          <a:p>
            <a:pPr marL="0" indent="0">
              <a:buNone/>
            </a:pPr>
            <a:r>
              <a:rPr lang="zh-CN" altLang="en-US"/>
              <a:t>a2在R中的像集为{（b9，c4），（b1，c2）}；</a:t>
            </a:r>
            <a:endParaRPr lang="zh-CN" altLang="en-US"/>
          </a:p>
          <a:p>
            <a:pPr marL="0" indent="0">
              <a:buNone/>
            </a:pPr>
            <a:r>
              <a:rPr lang="zh-CN" altLang="en-US"/>
              <a:t>a3在R中的像集为{（b5，c1）}。</a:t>
            </a:r>
            <a:endParaRPr lang="zh-CN" altLang="en-US"/>
          </a:p>
          <a:p>
            <a:pPr marL="0" indent="0">
              <a:buNone/>
            </a:pPr>
            <a:r>
              <a:rPr lang="zh-CN" altLang="en-US"/>
              <a:t>接着计算关系S在B、C属性上的投影：{（b3，c7），（b4，c5），（b2，c3）}。</a:t>
            </a:r>
            <a:endParaRPr lang="zh-CN" altLang="en-US"/>
          </a:p>
          <a:p>
            <a:pPr marL="0" indent="0">
              <a:buNone/>
            </a:pPr>
            <a:r>
              <a:rPr lang="zh-CN" altLang="en-US"/>
              <a:t>最后，找到关系R中A属性的哪个分量在R中的像集包含了这个投影的集合，所以R÷S={a1}。</a:t>
            </a:r>
            <a:endParaRPr lang="zh-CN" altLang="en-US"/>
          </a:p>
        </p:txBody>
      </p:sp>
    </p:spTree>
    <p:custDataLst>
      <p:tags r:id="rId1"/>
    </p:custDataLst>
  </p:cSld>
  <p:clrMapOvr>
    <a:masterClrMapping/>
  </p:clrMapOvr>
  <p:transition>
    <p:random/>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例3.17 查询订购了所有单价为15.00元的产品的客户编号。</a:t>
            </a:r>
            <a:endParaRPr lang="zh-CN" altLang="en-US"/>
          </a:p>
        </p:txBody>
      </p:sp>
      <p:pic>
        <p:nvPicPr>
          <p:cNvPr id="4" name="图片 3"/>
          <p:cNvPicPr>
            <a:picLocks noChangeAspect="1"/>
          </p:cNvPicPr>
          <p:nvPr/>
        </p:nvPicPr>
        <p:blipFill>
          <a:blip r:embed="rId1"/>
          <a:stretch>
            <a:fillRect/>
          </a:stretch>
        </p:blipFill>
        <p:spPr>
          <a:xfrm>
            <a:off x="2028190" y="2493010"/>
            <a:ext cx="8134985" cy="587375"/>
          </a:xfrm>
          <a:prstGeom prst="rect">
            <a:avLst/>
          </a:prstGeom>
        </p:spPr>
      </p:pic>
    </p:spTree>
    <p:custDataLst>
      <p:tags r:id="rId2"/>
    </p:custDataLst>
  </p:cSld>
  <p:clrMapOvr>
    <a:masterClrMapping/>
  </p:clrMapOvr>
  <p:transition>
    <p:random/>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sz="2800" b="1"/>
              <a:t>3.4.3 关系代数的扩充操作</a:t>
            </a:r>
            <a:endParaRPr lang="zh-CN" altLang="en-US"/>
          </a:p>
          <a:p>
            <a:pPr marL="0" indent="0">
              <a:buNone/>
            </a:pPr>
            <a:r>
              <a:rPr lang="zh-CN" altLang="en-US"/>
              <a:t>       为了在操作时能保存将被舍弃的元组，提出“外联接”操作。外联接运算有三种形式：左外联接、右外连接和全外联接。</a:t>
            </a:r>
            <a:endParaRPr lang="zh-CN" altLang="en-US"/>
          </a:p>
          <a:p>
            <a:pPr marL="0" indent="0">
              <a:buNone/>
            </a:pPr>
            <a:r>
              <a:rPr lang="zh-CN" altLang="en-US" b="1"/>
              <a:t>1.左外连接（Left Outer Join）</a:t>
            </a:r>
            <a:endParaRPr lang="zh-CN" altLang="en-US"/>
          </a:p>
          <a:p>
            <a:pPr marL="0" indent="0">
              <a:buNone/>
            </a:pPr>
            <a:r>
              <a:rPr lang="zh-CN" altLang="en-US"/>
              <a:t>        左外联接取出左侧关系中所有与右侧关系的任一元组都不匹配的元组，用空值填充来自右侧关系的属性，再把产生的元组加到自然连接的结果上，所有来自左侧关系的元组全都保留。左外连接用“⋊”符号表示。</a:t>
            </a:r>
            <a:endParaRPr lang="zh-CN" altLang="en-US"/>
          </a:p>
        </p:txBody>
      </p:sp>
    </p:spTree>
    <p:custDataLst>
      <p:tags r:id="rId1"/>
    </p:custDataLst>
  </p:cSld>
  <p:clrMapOvr>
    <a:masterClrMapping/>
  </p:clrMapOvr>
  <p:transition>
    <p:rand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全外连接.jpg"/>
          <p:cNvPicPr>
            <a:picLocks noChangeAspect="1"/>
          </p:cNvPicPr>
          <p:nvPr/>
        </p:nvPicPr>
        <p:blipFill>
          <a:blip r:embed="rId1" cstate="print"/>
          <a:stretch>
            <a:fillRect/>
          </a:stretch>
        </p:blipFill>
        <p:spPr>
          <a:xfrm>
            <a:off x="8702040" y="5299075"/>
            <a:ext cx="327025" cy="238125"/>
          </a:xfrm>
          <a:prstGeom prst="rect">
            <a:avLst/>
          </a:prstGeom>
        </p:spPr>
      </p:pic>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a:xfrm>
            <a:off x="479425" y="1884045"/>
            <a:ext cx="11233150" cy="4700270"/>
          </a:xfrm>
        </p:spPr>
        <p:txBody>
          <a:bodyPr>
            <a:normAutofit lnSpcReduction="10000"/>
          </a:bodyPr>
          <a:p>
            <a:pPr marL="0" indent="0">
              <a:buNone/>
            </a:pPr>
            <a:r>
              <a:rPr lang="zh-CN" altLang="en-US" b="1"/>
              <a:t>2.右外联接（Right Outer Join）</a:t>
            </a:r>
            <a:endParaRPr lang="zh-CN" altLang="en-US" b="1"/>
          </a:p>
          <a:p>
            <a:pPr marL="0" indent="0">
              <a:buNone/>
            </a:pPr>
            <a:r>
              <a:rPr lang="zh-CN" altLang="en-US"/>
              <a:t>       右外联接取出右侧关系中所有与左侧关系的任一元组都不匹配的元组，用空值填充来自左侧关系的属性，再把产生的元组加到自然连接的结果上，所有来自右侧关系的元组全都保留。右外连接用“⋉”符号表示。</a:t>
            </a:r>
            <a:endParaRPr lang="zh-CN" altLang="en-US"/>
          </a:p>
          <a:p>
            <a:pPr marL="0" indent="0">
              <a:buNone/>
            </a:pPr>
            <a:r>
              <a:rPr lang="zh-CN" altLang="en-US" b="1"/>
              <a:t>3.全外联接（Full Outer Join）</a:t>
            </a:r>
            <a:endParaRPr lang="zh-CN" altLang="en-US"/>
          </a:p>
          <a:p>
            <a:pPr marL="0" indent="0">
              <a:buNone/>
            </a:pPr>
            <a:r>
              <a:rPr lang="zh-CN" altLang="en-US"/>
              <a:t>      全外连接完成左外连接和右外联接的操作，既填充左侧关系中所有与右侧关系中任一元组都不汽配的元组，又填充右侧关系中与左侧关系任一元组都不匹配的元组，并把产生的结果都加到自然连接的结果上。全外连接用“  ”符号表示。</a:t>
            </a:r>
            <a:endParaRPr lang="zh-CN" altLang="en-US"/>
          </a:p>
        </p:txBody>
      </p:sp>
    </p:spTree>
    <p:custDataLst>
      <p:tags r:id="rId2"/>
    </p:custDataLst>
  </p:cSld>
  <p:clrMapOvr>
    <a:masterClrMapping/>
  </p:clrMapOvr>
  <p:transition>
    <p:random/>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2" descr="全外连接.jpg"/>
          <p:cNvPicPr>
            <a:picLocks noChangeAspect="1"/>
          </p:cNvPicPr>
          <p:nvPr/>
        </p:nvPicPr>
        <p:blipFill>
          <a:blip r:embed="rId1" cstate="print"/>
          <a:stretch>
            <a:fillRect/>
          </a:stretch>
        </p:blipFill>
        <p:spPr>
          <a:xfrm>
            <a:off x="1892300" y="3964940"/>
            <a:ext cx="489585" cy="356870"/>
          </a:xfrm>
          <a:prstGeom prst="rect">
            <a:avLst/>
          </a:prstGeom>
        </p:spPr>
      </p:pic>
      <p:sp>
        <p:nvSpPr>
          <p:cNvPr id="2" name="标题 1"/>
          <p:cNvSpPr>
            <a:spLocks noGrp="1"/>
          </p:cNvSpPr>
          <p:nvPr>
            <p:ph type="title"/>
          </p:nvPr>
        </p:nvSpPr>
        <p:spPr/>
        <p:txBody>
          <a:bodyPr/>
          <a:p>
            <a:r>
              <a:rPr lang="zh-CN" altLang="en-US" b="1">
                <a:sym typeface="+mn-ea"/>
              </a:rPr>
              <a:t>3.4 关系代数</a:t>
            </a:r>
            <a:endParaRPr lang="zh-CN" altLang="en-US"/>
          </a:p>
        </p:txBody>
      </p:sp>
      <p:sp>
        <p:nvSpPr>
          <p:cNvPr id="3" name="内容占位符 2"/>
          <p:cNvSpPr>
            <a:spLocks noGrp="1"/>
          </p:cNvSpPr>
          <p:nvPr>
            <p:ph idx="1"/>
          </p:nvPr>
        </p:nvSpPr>
        <p:spPr/>
        <p:txBody>
          <a:bodyPr/>
          <a:p>
            <a:pPr marL="0" indent="0">
              <a:buNone/>
            </a:pPr>
            <a:r>
              <a:rPr lang="zh-CN" altLang="en-US"/>
              <a:t>例3.18 有关系R和关系S，求：	</a:t>
            </a:r>
            <a:endParaRPr lang="zh-CN" altLang="en-US"/>
          </a:p>
          <a:p>
            <a:pPr marL="0" indent="0">
              <a:buNone/>
            </a:pPr>
            <a:r>
              <a:rPr lang="zh-CN" altLang="en-US"/>
              <a:t>（1）R</a:t>
            </a:r>
            <a:r>
              <a:rPr lang="zh-CN" altLang="en-US" sz="3200" b="1"/>
              <a:t>⋊</a:t>
            </a:r>
            <a:r>
              <a:rPr lang="zh-CN" altLang="en-US"/>
              <a:t>S；</a:t>
            </a:r>
            <a:endParaRPr lang="zh-CN" altLang="en-US"/>
          </a:p>
          <a:p>
            <a:pPr marL="0" indent="0">
              <a:buNone/>
            </a:pPr>
            <a:r>
              <a:rPr lang="zh-CN" altLang="en-US"/>
              <a:t>（2）R</a:t>
            </a:r>
            <a:r>
              <a:rPr lang="zh-CN" altLang="en-US" sz="3200" b="1"/>
              <a:t>⋉</a:t>
            </a:r>
            <a:r>
              <a:rPr lang="zh-CN" altLang="en-US"/>
              <a:t>S；</a:t>
            </a:r>
            <a:endParaRPr lang="zh-CN" altLang="en-US"/>
          </a:p>
          <a:p>
            <a:pPr marL="0" indent="0">
              <a:buNone/>
            </a:pPr>
            <a:r>
              <a:rPr lang="zh-CN" altLang="en-US"/>
              <a:t>（3）R     S </a:t>
            </a:r>
            <a:endParaRPr lang="zh-CN" altLang="en-US"/>
          </a:p>
        </p:txBody>
      </p:sp>
      <p:pic>
        <p:nvPicPr>
          <p:cNvPr id="4" name="图片 3"/>
          <p:cNvPicPr>
            <a:picLocks noChangeAspect="1"/>
          </p:cNvPicPr>
          <p:nvPr/>
        </p:nvPicPr>
        <p:blipFill>
          <a:blip r:embed="rId2"/>
          <a:stretch>
            <a:fillRect/>
          </a:stretch>
        </p:blipFill>
        <p:spPr>
          <a:xfrm>
            <a:off x="5883910" y="2305050"/>
            <a:ext cx="2438400" cy="2299970"/>
          </a:xfrm>
          <a:prstGeom prst="rect">
            <a:avLst/>
          </a:prstGeom>
        </p:spPr>
      </p:pic>
      <p:pic>
        <p:nvPicPr>
          <p:cNvPr id="5" name="图片 4"/>
          <p:cNvPicPr>
            <a:picLocks noChangeAspect="1"/>
          </p:cNvPicPr>
          <p:nvPr/>
        </p:nvPicPr>
        <p:blipFill>
          <a:blip r:embed="rId3"/>
          <a:stretch>
            <a:fillRect/>
          </a:stretch>
        </p:blipFill>
        <p:spPr>
          <a:xfrm>
            <a:off x="9175750" y="2145665"/>
            <a:ext cx="1889125" cy="3022600"/>
          </a:xfrm>
          <a:prstGeom prst="rect">
            <a:avLst/>
          </a:prstGeom>
        </p:spPr>
      </p:pic>
    </p:spTree>
    <p:custDataLst>
      <p:tags r:id="rId4"/>
    </p:custDataLst>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5365" y="-33500"/>
            <a:ext cx="10440000" cy="1368000"/>
          </a:xfrm>
        </p:spPr>
        <p:txBody>
          <a:bodyPr/>
          <a:p>
            <a:r>
              <a:rPr lang="zh-CN" altLang="en-US" b="1">
                <a:sym typeface="+mn-ea"/>
              </a:rPr>
              <a:t>3.1 关系模型概述</a:t>
            </a:r>
            <a:endParaRPr lang="zh-CN" altLang="en-US"/>
          </a:p>
        </p:txBody>
      </p:sp>
      <p:sp>
        <p:nvSpPr>
          <p:cNvPr id="3" name="内容占位符 2"/>
          <p:cNvSpPr>
            <a:spLocks noGrp="1"/>
          </p:cNvSpPr>
          <p:nvPr>
            <p:ph idx="1"/>
          </p:nvPr>
        </p:nvSpPr>
        <p:spPr>
          <a:xfrm>
            <a:off x="537210" y="1425575"/>
            <a:ext cx="11442700" cy="5144770"/>
          </a:xfrm>
        </p:spPr>
        <p:txBody>
          <a:bodyPr>
            <a:normAutofit fontScale="90000"/>
          </a:bodyPr>
          <a:p>
            <a:pPr marL="0" indent="0">
              <a:buNone/>
            </a:pPr>
            <a:r>
              <a:rPr lang="zh-CN" altLang="en-US" b="1"/>
              <a:t>3.关系（Relation）</a:t>
            </a:r>
            <a:endParaRPr lang="zh-CN" altLang="en-US" b="1"/>
          </a:p>
          <a:p>
            <a:pPr marL="0" indent="0">
              <a:buNone/>
            </a:pPr>
            <a:r>
              <a:rPr lang="zh-CN" altLang="en-US" b="1">
                <a:solidFill>
                  <a:srgbClr val="FF0000"/>
                </a:solidFill>
              </a:rPr>
              <a:t>定义3.3  </a:t>
            </a:r>
            <a:endParaRPr lang="zh-CN" altLang="en-US" b="1"/>
          </a:p>
          <a:p>
            <a:pPr marL="0" indent="0">
              <a:buNone/>
            </a:pPr>
            <a:r>
              <a:rPr lang="zh-CN" altLang="en-US" b="1"/>
              <a:t>（1）关系</a:t>
            </a:r>
            <a:endParaRPr lang="zh-CN" altLang="en-US" b="1"/>
          </a:p>
          <a:p>
            <a:pPr marL="0" indent="0">
              <a:buNone/>
            </a:pPr>
            <a:r>
              <a:rPr lang="zh-CN" altLang="en-US" b="1"/>
              <a:t>       D1×D2×…×Dn的任意子集叫作在域D1，D2，…，Dn上的关系（Relation），用R（D1，D2，…，Dn）表示。其中，R为关系的名字，n成为关系的元或目或度（Degree）。</a:t>
            </a:r>
            <a:endParaRPr lang="zh-CN" altLang="en-US" b="1"/>
          </a:p>
          <a:p>
            <a:pPr marL="0" indent="0">
              <a:buNone/>
            </a:pPr>
            <a:r>
              <a:rPr lang="zh-CN" altLang="en-US" b="1"/>
              <a:t>当n=1时，关系称为单元关系，关系的元数为1；</a:t>
            </a:r>
            <a:endParaRPr lang="zh-CN" altLang="en-US" b="1"/>
          </a:p>
          <a:p>
            <a:pPr marL="0" indent="0">
              <a:buNone/>
            </a:pPr>
            <a:r>
              <a:rPr lang="zh-CN" altLang="en-US" b="1"/>
              <a:t>当n=2时，关系称为二元关系，关系的元数为2；</a:t>
            </a:r>
            <a:endParaRPr lang="zh-CN" altLang="en-US" b="1"/>
          </a:p>
          <a:p>
            <a:pPr marL="0" indent="0">
              <a:buNone/>
            </a:pPr>
            <a:r>
              <a:rPr lang="zh-CN" altLang="en-US" b="1"/>
              <a:t>……</a:t>
            </a:r>
            <a:endParaRPr lang="zh-CN" altLang="en-US" b="1"/>
          </a:p>
          <a:p>
            <a:pPr marL="0" indent="0">
              <a:buNone/>
            </a:pPr>
            <a:r>
              <a:rPr lang="zh-CN" altLang="en-US" b="1"/>
              <a:t>当n=n时，关系称为n元关系，关系的元数为n。</a:t>
            </a:r>
            <a:endParaRPr lang="zh-CN" altLang="en-US" b="1"/>
          </a:p>
        </p:txBody>
      </p:sp>
    </p:spTree>
    <p:custDataLst>
      <p:tags r:id="rId1"/>
    </p:custDataLst>
  </p:cSld>
  <p:clrMapOvr>
    <a:masterClrMapping/>
  </p:clrMapOvr>
  <p:transition>
    <p:random/>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3.4 关系代数</a:t>
            </a:r>
            <a:endParaRPr lang="zh-CN" altLang="en-US"/>
          </a:p>
        </p:txBody>
      </p:sp>
      <p:pic>
        <p:nvPicPr>
          <p:cNvPr id="4" name="图片 3"/>
          <p:cNvPicPr>
            <a:picLocks noChangeAspect="1"/>
          </p:cNvPicPr>
          <p:nvPr/>
        </p:nvPicPr>
        <p:blipFill>
          <a:blip r:embed="rId1"/>
          <a:stretch>
            <a:fillRect/>
          </a:stretch>
        </p:blipFill>
        <p:spPr>
          <a:xfrm>
            <a:off x="438150" y="1833880"/>
            <a:ext cx="3624580" cy="2603500"/>
          </a:xfrm>
          <a:prstGeom prst="rect">
            <a:avLst/>
          </a:prstGeom>
        </p:spPr>
      </p:pic>
      <p:pic>
        <p:nvPicPr>
          <p:cNvPr id="5" name="图片 4"/>
          <p:cNvPicPr>
            <a:picLocks noChangeAspect="1"/>
          </p:cNvPicPr>
          <p:nvPr/>
        </p:nvPicPr>
        <p:blipFill>
          <a:blip r:embed="rId2"/>
          <a:stretch>
            <a:fillRect/>
          </a:stretch>
        </p:blipFill>
        <p:spPr>
          <a:xfrm>
            <a:off x="4150360" y="1845945"/>
            <a:ext cx="3892550" cy="2898140"/>
          </a:xfrm>
          <a:prstGeom prst="rect">
            <a:avLst/>
          </a:prstGeom>
        </p:spPr>
      </p:pic>
      <p:pic>
        <p:nvPicPr>
          <p:cNvPr id="6" name="图片 5"/>
          <p:cNvPicPr>
            <a:picLocks noChangeAspect="1"/>
          </p:cNvPicPr>
          <p:nvPr/>
        </p:nvPicPr>
        <p:blipFill>
          <a:blip r:embed="rId3"/>
          <a:stretch>
            <a:fillRect/>
          </a:stretch>
        </p:blipFill>
        <p:spPr>
          <a:xfrm>
            <a:off x="8166100" y="1604010"/>
            <a:ext cx="3680460" cy="3598545"/>
          </a:xfrm>
          <a:prstGeom prst="rect">
            <a:avLst/>
          </a:prstGeom>
        </p:spPr>
      </p:pic>
    </p:spTree>
    <p:custDataLst>
      <p:tags r:id="rId4"/>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b="1"/>
              <a:t>3.5 关系代数表达式的优化</a:t>
            </a:r>
            <a:endParaRPr lang="zh-CN" altLang="en-US" sz="3600" b="1"/>
          </a:p>
        </p:txBody>
      </p:sp>
      <p:sp>
        <p:nvSpPr>
          <p:cNvPr id="3" name="内容占位符 2"/>
          <p:cNvSpPr>
            <a:spLocks noGrp="1"/>
          </p:cNvSpPr>
          <p:nvPr>
            <p:ph idx="1"/>
          </p:nvPr>
        </p:nvSpPr>
        <p:spPr>
          <a:xfrm>
            <a:off x="876300" y="1852295"/>
            <a:ext cx="10440035" cy="2860040"/>
          </a:xfrm>
        </p:spPr>
        <p:txBody>
          <a:bodyPr/>
          <a:p>
            <a:pPr marL="0" indent="0">
              <a:buNone/>
            </a:pPr>
            <a:r>
              <a:rPr lang="zh-CN" altLang="en-US" sz="3200" b="1"/>
              <a:t>3.5.1 问题提出</a:t>
            </a:r>
            <a:endParaRPr lang="zh-CN" altLang="en-US" sz="3200" b="1"/>
          </a:p>
          <a:p>
            <a:pPr marL="0" indent="0">
              <a:buNone/>
            </a:pPr>
            <a:r>
              <a:rPr lang="zh-CN" altLang="en-US"/>
              <a:t>      先来分析下面一个例子，说明为什么要进行查询优化。</a:t>
            </a:r>
            <a:endParaRPr lang="zh-CN" altLang="en-US"/>
          </a:p>
          <a:p>
            <a:pPr marL="0" indent="0">
              <a:buNone/>
            </a:pPr>
            <a:r>
              <a:rPr lang="zh-CN" altLang="en-US"/>
              <a:t>      设有客户-订单数据库，现要查询订购了“P_1”的客户的姓名。假定客户-订单数据库中有1000条客户记录，有10000条订货记录，订购了“P_1”商品的记录有50条。我们可以用以下代数式表达这个查询：</a:t>
            </a:r>
            <a:endParaRPr lang="zh-CN" altLang="en-US"/>
          </a:p>
        </p:txBody>
      </p:sp>
      <p:pic>
        <p:nvPicPr>
          <p:cNvPr id="4" name="图片 3"/>
          <p:cNvPicPr>
            <a:picLocks noChangeAspect="1"/>
          </p:cNvPicPr>
          <p:nvPr/>
        </p:nvPicPr>
        <p:blipFill>
          <a:blip r:embed="rId1"/>
          <a:stretch>
            <a:fillRect/>
          </a:stretch>
        </p:blipFill>
        <p:spPr>
          <a:xfrm>
            <a:off x="1515110" y="4712335"/>
            <a:ext cx="9557385" cy="1548765"/>
          </a:xfrm>
          <a:prstGeom prst="rect">
            <a:avLst/>
          </a:prstGeom>
        </p:spPr>
      </p:pic>
    </p:spTree>
    <p:custDataLst>
      <p:tags r:id="rId2"/>
    </p:custDataLst>
  </p:cSld>
  <p:clrMapOvr>
    <a:masterClrMapping/>
  </p:clrMapOvr>
  <p:transition>
    <p:random/>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3.5 关系代数表达式的优化</a:t>
            </a:r>
            <a:endParaRPr lang="zh-CN" altLang="en-US"/>
          </a:p>
        </p:txBody>
      </p:sp>
      <p:sp>
        <p:nvSpPr>
          <p:cNvPr id="3" name="内容占位符 2"/>
          <p:cNvSpPr>
            <a:spLocks noGrp="1"/>
          </p:cNvSpPr>
          <p:nvPr>
            <p:ph idx="1"/>
          </p:nvPr>
        </p:nvSpPr>
        <p:spPr>
          <a:xfrm>
            <a:off x="876300" y="1852295"/>
            <a:ext cx="10440035" cy="4764405"/>
          </a:xfrm>
        </p:spPr>
        <p:txBody>
          <a:bodyPr>
            <a:normAutofit lnSpcReduction="20000"/>
          </a:bodyPr>
          <a:p>
            <a:pPr marL="0" indent="0">
              <a:buNone/>
            </a:pPr>
            <a:r>
              <a:rPr lang="zh-CN" altLang="en-US" b="1"/>
              <a:t>1.第一种情况解析</a:t>
            </a:r>
            <a:endParaRPr lang="zh-CN" altLang="en-US"/>
          </a:p>
          <a:p>
            <a:pPr marL="0" indent="0">
              <a:buNone/>
            </a:pPr>
            <a:r>
              <a:rPr lang="zh-CN" altLang="en-US"/>
              <a:t>（1）计算广义笛卡尔积</a:t>
            </a:r>
            <a:endParaRPr lang="zh-CN" altLang="en-US"/>
          </a:p>
          <a:p>
            <a:pPr marL="0" indent="0">
              <a:buNone/>
            </a:pPr>
            <a:r>
              <a:rPr lang="zh-CN" altLang="en-US"/>
              <a:t>       设一个内存块可以装10个CUSTOMER元组或100个ORDER元组，在内存中存放5块CUSTOMER元组和1块ORDER元组，则读取的总块数为：</a:t>
            </a:r>
            <a:endParaRPr lang="zh-CN" altLang="en-US"/>
          </a:p>
          <a:p>
            <a:pPr marL="0" indent="0">
              <a:buNone/>
            </a:pPr>
            <a:endParaRPr lang="zh-CN" altLang="en-US"/>
          </a:p>
          <a:p>
            <a:pPr marL="0" indent="0">
              <a:buNone/>
            </a:pPr>
            <a:endParaRPr lang="zh-CN" altLang="en-US"/>
          </a:p>
          <a:p>
            <a:pPr marL="0" indent="0">
              <a:buNone/>
            </a:pPr>
            <a:r>
              <a:rPr lang="zh-CN" altLang="en-US"/>
              <a:t>       其中，读CUSTOMER表100块；读ORDER表20遍，每遍100块。若每秒读写20块，则所需时间为T1=105s，连接后的元组数为103×104=107，设每块能装10个元组，则写出这些块所需时间为</a:t>
            </a:r>
            <a:endParaRPr lang="zh-CN" altLang="en-US"/>
          </a:p>
        </p:txBody>
      </p:sp>
      <p:pic>
        <p:nvPicPr>
          <p:cNvPr id="4" name="图片 3"/>
          <p:cNvPicPr>
            <a:picLocks noChangeAspect="1"/>
          </p:cNvPicPr>
          <p:nvPr/>
        </p:nvPicPr>
        <p:blipFill>
          <a:blip r:embed="rId1"/>
          <a:stretch>
            <a:fillRect/>
          </a:stretch>
        </p:blipFill>
        <p:spPr>
          <a:xfrm>
            <a:off x="3398520" y="3811905"/>
            <a:ext cx="5628005" cy="845185"/>
          </a:xfrm>
          <a:prstGeom prst="rect">
            <a:avLst/>
          </a:prstGeom>
        </p:spPr>
      </p:pic>
      <p:pic>
        <p:nvPicPr>
          <p:cNvPr id="5" name="图片 4"/>
          <p:cNvPicPr>
            <a:picLocks noChangeAspect="1"/>
          </p:cNvPicPr>
          <p:nvPr/>
        </p:nvPicPr>
        <p:blipFill>
          <a:blip r:embed="rId2"/>
          <a:stretch>
            <a:fillRect/>
          </a:stretch>
        </p:blipFill>
        <p:spPr>
          <a:xfrm>
            <a:off x="5192395" y="5952490"/>
            <a:ext cx="2040255" cy="664210"/>
          </a:xfrm>
          <a:prstGeom prst="rect">
            <a:avLst/>
          </a:prstGeom>
        </p:spPr>
      </p:pic>
    </p:spTree>
    <p:custDataLst>
      <p:tags r:id="rId3"/>
    </p:custDataLst>
  </p:cSld>
  <p:clrMapOvr>
    <a:masterClrMapping/>
  </p:clrMapOvr>
  <p:transition>
    <p:random/>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3.5 关系代数表达式的优化</a:t>
            </a:r>
            <a:endParaRPr lang="zh-CN" altLang="en-US"/>
          </a:p>
        </p:txBody>
      </p:sp>
      <p:sp>
        <p:nvSpPr>
          <p:cNvPr id="3" name="内容占位符 2"/>
          <p:cNvSpPr>
            <a:spLocks noGrp="1"/>
          </p:cNvSpPr>
          <p:nvPr>
            <p:ph idx="1"/>
          </p:nvPr>
        </p:nvSpPr>
        <p:spPr/>
        <p:txBody>
          <a:bodyPr/>
          <a:p>
            <a:pPr marL="0" indent="0">
              <a:buNone/>
            </a:pPr>
            <a:r>
              <a:rPr lang="zh-CN" altLang="en-US"/>
              <a:t>（2）选择运算</a:t>
            </a:r>
            <a:endParaRPr lang="zh-CN" altLang="en-US"/>
          </a:p>
          <a:p>
            <a:pPr marL="0" indent="0">
              <a:buNone/>
            </a:pPr>
            <a:r>
              <a:rPr lang="zh-CN" altLang="en-US"/>
              <a:t>      依次读入连接后的元组，按照选择条件选取满足要求的记录。假定内存处理时间忽略不计，则读取中间文件话费的时间T3与T2相等，即T3=5×104s。满足条件的元组假设仅有50个，均可放在内存。</a:t>
            </a:r>
            <a:endParaRPr lang="zh-CN" altLang="en-US"/>
          </a:p>
          <a:p>
            <a:pPr marL="0" indent="0">
              <a:buNone/>
            </a:pPr>
            <a:r>
              <a:rPr lang="zh-CN" altLang="en-US"/>
              <a:t>（3）投影运算</a:t>
            </a:r>
            <a:endParaRPr lang="zh-CN" altLang="en-US"/>
          </a:p>
          <a:p>
            <a:pPr marL="0" indent="0">
              <a:buNone/>
            </a:pPr>
            <a:r>
              <a:rPr lang="zh-CN" altLang="en-US"/>
              <a:t>       将第（2）步结果的结果在“CUSTOMER”上做投影输出，得到最终结果。因此第一种情况下执行查询的总时间为</a:t>
            </a:r>
            <a:endParaRPr lang="zh-CN" altLang="en-US"/>
          </a:p>
        </p:txBody>
      </p:sp>
      <p:pic>
        <p:nvPicPr>
          <p:cNvPr id="4" name="图片 3"/>
          <p:cNvPicPr>
            <a:picLocks noChangeAspect="1"/>
          </p:cNvPicPr>
          <p:nvPr/>
        </p:nvPicPr>
        <p:blipFill>
          <a:blip r:embed="rId1"/>
          <a:stretch>
            <a:fillRect/>
          </a:stretch>
        </p:blipFill>
        <p:spPr>
          <a:xfrm>
            <a:off x="3314700" y="5698490"/>
            <a:ext cx="5562600" cy="473710"/>
          </a:xfrm>
          <a:prstGeom prst="rect">
            <a:avLst/>
          </a:prstGeom>
        </p:spPr>
      </p:pic>
    </p:spTree>
    <p:custDataLst>
      <p:tags r:id="rId2"/>
    </p:custDataLst>
  </p:cSld>
  <p:clrMapOvr>
    <a:masterClrMapping/>
  </p:clrMapOvr>
  <p:transition>
    <p:random/>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3.5 关系代数表达式的优化</a:t>
            </a:r>
            <a:endParaRPr lang="zh-CN" altLang="en-US"/>
          </a:p>
        </p:txBody>
      </p:sp>
      <p:sp>
        <p:nvSpPr>
          <p:cNvPr id="3" name="内容占位符 2"/>
          <p:cNvSpPr>
            <a:spLocks noGrp="1"/>
          </p:cNvSpPr>
          <p:nvPr>
            <p:ph idx="1"/>
          </p:nvPr>
        </p:nvSpPr>
        <p:spPr/>
        <p:txBody>
          <a:bodyPr/>
          <a:p>
            <a:pPr marL="0" indent="0">
              <a:buNone/>
            </a:pPr>
            <a:r>
              <a:rPr lang="zh-CN" altLang="en-US" b="1">
                <a:sym typeface="+mn-ea"/>
              </a:rPr>
              <a:t>2.第二种情况解析</a:t>
            </a:r>
            <a:endParaRPr lang="zh-CN" altLang="en-US"/>
          </a:p>
          <a:p>
            <a:pPr marL="0" indent="0">
              <a:buNone/>
            </a:pPr>
            <a:r>
              <a:rPr lang="zh-CN" altLang="en-US">
                <a:sym typeface="+mn-ea"/>
              </a:rPr>
              <a:t>（1）计算自然连接</a:t>
            </a:r>
            <a:endParaRPr lang="zh-CN" altLang="en-US"/>
          </a:p>
          <a:p>
            <a:pPr marL="0" indent="0">
              <a:buNone/>
            </a:pPr>
            <a:r>
              <a:rPr lang="zh-CN" altLang="en-US">
                <a:sym typeface="+mn-ea"/>
              </a:rPr>
              <a:t>        为了执行自然连接，读取CUSTOMER表和ORDER表的策略不变，总的读取块数仍为2100块，话费时间105s。但自然连接的结果比第一种情况大大减少，为104个。因此，写出这些元组所需时间为104/10/20=50s，仅为第一种情况的千分之一。</a:t>
            </a:r>
            <a:endParaRPr lang="zh-CN" altLang="en-US"/>
          </a:p>
          <a:p>
            <a:pPr marL="0" indent="0">
              <a:buNone/>
            </a:pPr>
            <a:endParaRPr lang="zh-CN" altLang="en-US"/>
          </a:p>
        </p:txBody>
      </p:sp>
    </p:spTree>
    <p:custDataLst>
      <p:tags r:id="rId1"/>
    </p:custDataLst>
  </p:cSld>
  <p:clrMapOvr>
    <a:masterClrMapping/>
  </p:clrMapOvr>
  <p:transition>
    <p:random/>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3.5 关系代数表达式的优化</a:t>
            </a:r>
            <a:endParaRPr lang="zh-CN" altLang="en-US"/>
          </a:p>
        </p:txBody>
      </p:sp>
      <p:sp>
        <p:nvSpPr>
          <p:cNvPr id="3" name="内容占位符 2"/>
          <p:cNvSpPr>
            <a:spLocks noGrp="1"/>
          </p:cNvSpPr>
          <p:nvPr>
            <p:ph idx="1"/>
          </p:nvPr>
        </p:nvSpPr>
        <p:spPr/>
        <p:txBody>
          <a:bodyPr/>
          <a:p>
            <a:pPr marL="0" indent="0">
              <a:buNone/>
            </a:pPr>
            <a:r>
              <a:rPr lang="zh-CN" altLang="en-US"/>
              <a:t>（2）选择运算</a:t>
            </a:r>
            <a:endParaRPr lang="zh-CN" altLang="en-US"/>
          </a:p>
          <a:p>
            <a:pPr marL="0" indent="0">
              <a:buNone/>
            </a:pPr>
            <a:r>
              <a:rPr lang="zh-CN" altLang="en-US"/>
              <a:t>       读取中间文件块（中间结果），执行选择运算，所需的时间仍为50s，符合条件的元组为50个。</a:t>
            </a:r>
            <a:endParaRPr lang="zh-CN" altLang="en-US"/>
          </a:p>
          <a:p>
            <a:pPr marL="0" indent="0">
              <a:buNone/>
            </a:pPr>
            <a:r>
              <a:rPr lang="zh-CN" altLang="en-US"/>
              <a:t>（3）投影运算</a:t>
            </a:r>
            <a:endParaRPr lang="zh-CN" altLang="en-US"/>
          </a:p>
          <a:p>
            <a:pPr marL="0" indent="0">
              <a:buNone/>
            </a:pPr>
            <a:r>
              <a:rPr lang="zh-CN" altLang="en-US"/>
              <a:t>        将第（2）步结果投影输出。</a:t>
            </a:r>
            <a:endParaRPr lang="zh-CN" altLang="en-US"/>
          </a:p>
          <a:p>
            <a:pPr marL="0" indent="0">
              <a:buNone/>
            </a:pPr>
            <a:r>
              <a:rPr lang="zh-CN" altLang="en-US"/>
              <a:t>        第二种情况总的执行时间近似为105＋50＋50≈205s。</a:t>
            </a:r>
            <a:endParaRPr lang="zh-CN" altLang="en-US"/>
          </a:p>
        </p:txBody>
      </p:sp>
    </p:spTree>
    <p:custDataLst>
      <p:tags r:id="rId1"/>
    </p:custDataLst>
  </p:cSld>
  <p:clrMapOvr>
    <a:masterClrMapping/>
  </p:clrMapOvr>
  <p:transition>
    <p:random/>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3.5 关系代数表达式的优化</a:t>
            </a:r>
            <a:endParaRPr lang="zh-CN" altLang="en-US"/>
          </a:p>
        </p:txBody>
      </p:sp>
      <p:sp>
        <p:nvSpPr>
          <p:cNvPr id="3" name="内容占位符 2"/>
          <p:cNvSpPr>
            <a:spLocks noGrp="1"/>
          </p:cNvSpPr>
          <p:nvPr>
            <p:ph idx="1"/>
          </p:nvPr>
        </p:nvSpPr>
        <p:spPr/>
        <p:txBody>
          <a:bodyPr/>
          <a:p>
            <a:pPr marL="0" indent="0">
              <a:buNone/>
            </a:pPr>
            <a:r>
              <a:rPr lang="zh-CN" altLang="en-US"/>
              <a:t>3.第三种情况解析</a:t>
            </a:r>
            <a:endParaRPr lang="zh-CN" altLang="en-US"/>
          </a:p>
          <a:p>
            <a:pPr marL="0" indent="0">
              <a:buNone/>
            </a:pPr>
            <a:r>
              <a:rPr lang="zh-CN" altLang="en-US"/>
              <a:t>（1）先对ORDER表做选择运算，只读取一遍CUSTOMER遍，存取100块花费时间为5s，因为满足条件的元组仅为50个，不必使用中间文件。</a:t>
            </a:r>
            <a:endParaRPr lang="zh-CN" altLang="en-US"/>
          </a:p>
          <a:p>
            <a:pPr marL="0" indent="0">
              <a:buNone/>
            </a:pPr>
            <a:r>
              <a:rPr lang="zh-CN" altLang="en-US"/>
              <a:t>（2）读取CUSTOMER表，把读入的CUSTOMER元组和内存中的ORDER元组作连接，也只需读一遍CUSTOMER表共100块，花费时间5s。</a:t>
            </a:r>
            <a:endParaRPr lang="zh-CN" altLang="en-US"/>
          </a:p>
          <a:p>
            <a:pPr marL="0" indent="0">
              <a:buNone/>
            </a:pPr>
            <a:r>
              <a:rPr lang="zh-CN" altLang="en-US"/>
              <a:t>（3）投影运算</a:t>
            </a:r>
            <a:endParaRPr lang="zh-CN" altLang="en-US"/>
          </a:p>
          <a:p>
            <a:pPr marL="0" indent="0">
              <a:buNone/>
            </a:pPr>
            <a:r>
              <a:rPr lang="zh-CN" altLang="en-US"/>
              <a:t>       将第（2）步结果投影输出。</a:t>
            </a:r>
            <a:endParaRPr lang="zh-CN" altLang="en-US"/>
          </a:p>
          <a:p>
            <a:pPr marL="0" indent="0">
              <a:buNone/>
            </a:pPr>
            <a:r>
              <a:rPr lang="zh-CN" altLang="en-US"/>
              <a:t>       第三种情况总的执行时间近似为5＋5=10s。</a:t>
            </a:r>
            <a:endParaRPr lang="zh-CN" altLang="en-US"/>
          </a:p>
        </p:txBody>
      </p:sp>
    </p:spTree>
    <p:custDataLst>
      <p:tags r:id="rId1"/>
    </p:custDataLst>
  </p:cSld>
  <p:clrMapOvr>
    <a:masterClrMapping/>
  </p:clrMapOvr>
  <p:transition>
    <p:random/>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76300" y="334645"/>
            <a:ext cx="10440035" cy="1035050"/>
          </a:xfrm>
        </p:spPr>
        <p:txBody>
          <a:bodyPr/>
          <a:p>
            <a:r>
              <a:rPr lang="zh-CN" altLang="en-US" b="1">
                <a:sym typeface="+mn-ea"/>
              </a:rPr>
              <a:t>3.5 关系代数表达式的优化</a:t>
            </a:r>
            <a:endParaRPr lang="zh-CN" altLang="en-US"/>
          </a:p>
        </p:txBody>
      </p:sp>
      <p:sp>
        <p:nvSpPr>
          <p:cNvPr id="3" name="内容占位符 2"/>
          <p:cNvSpPr>
            <a:spLocks noGrp="1"/>
          </p:cNvSpPr>
          <p:nvPr>
            <p:ph idx="1"/>
          </p:nvPr>
        </p:nvSpPr>
        <p:spPr>
          <a:xfrm>
            <a:off x="876300" y="1487170"/>
            <a:ext cx="10868025" cy="5081905"/>
          </a:xfrm>
        </p:spPr>
        <p:txBody>
          <a:bodyPr>
            <a:normAutofit lnSpcReduction="10000"/>
          </a:bodyPr>
          <a:p>
            <a:pPr marL="0" indent="0">
              <a:buNone/>
            </a:pPr>
            <a:r>
              <a:rPr lang="zh-CN" altLang="en-US" sz="3200" b="1"/>
              <a:t>3.5.2 优化策略</a:t>
            </a:r>
            <a:endParaRPr lang="zh-CN" altLang="en-US" sz="3200" b="1"/>
          </a:p>
          <a:p>
            <a:pPr>
              <a:buFont typeface="Wingdings" panose="05000000000000000000" charset="0"/>
              <a:buChar char="Ø"/>
            </a:pPr>
            <a:r>
              <a:rPr lang="zh-CN" altLang="en-US" sz="2800"/>
              <a:t> 选择运算赢尽可能先做。</a:t>
            </a:r>
            <a:endParaRPr lang="zh-CN" altLang="en-US" sz="2800"/>
          </a:p>
          <a:p>
            <a:pPr>
              <a:buFont typeface="Wingdings" panose="05000000000000000000" charset="0"/>
              <a:buChar char="Ø"/>
            </a:pPr>
            <a:r>
              <a:rPr lang="zh-CN" altLang="en-US" sz="2800"/>
              <a:t> 在执行连接前对关系适当地预处理。</a:t>
            </a:r>
            <a:endParaRPr lang="zh-CN" altLang="en-US" sz="2800"/>
          </a:p>
          <a:p>
            <a:pPr>
              <a:buFont typeface="Wingdings" panose="05000000000000000000" charset="0"/>
              <a:buChar char="Ø"/>
            </a:pPr>
            <a:r>
              <a:rPr lang="zh-CN" altLang="en-US" sz="2800"/>
              <a:t> 将投影运算和选择运算同时进行。</a:t>
            </a:r>
            <a:endParaRPr lang="zh-CN" altLang="en-US" sz="2800"/>
          </a:p>
          <a:p>
            <a:pPr>
              <a:buFont typeface="Wingdings" panose="05000000000000000000" charset="0"/>
              <a:buChar char="Ø"/>
            </a:pPr>
            <a:r>
              <a:rPr lang="zh-CN" altLang="en-US" sz="2800"/>
              <a:t> 把投影同其前或其后的双目运算结合起来，没有必要为了去掉某些字段而扫描一遍关系。</a:t>
            </a:r>
            <a:endParaRPr lang="zh-CN" altLang="en-US" sz="2800"/>
          </a:p>
          <a:p>
            <a:pPr>
              <a:buFont typeface="Wingdings" panose="05000000000000000000" charset="0"/>
              <a:buChar char="Ø"/>
            </a:pPr>
            <a:r>
              <a:rPr lang="zh-CN" altLang="en-US" sz="2800"/>
              <a:t> 把某些选择同在它前面要执行的笛卡尔积结合起来称为一个连接运算，连接特别是自然连接运算要比同样关系上的笛卡尔积省很多时间。</a:t>
            </a:r>
            <a:endParaRPr lang="zh-CN" altLang="en-US" sz="2800"/>
          </a:p>
        </p:txBody>
      </p:sp>
    </p:spTree>
    <p:custDataLst>
      <p:tags r:id="rId1"/>
    </p:custDataLst>
  </p:cSld>
  <p:clrMapOvr>
    <a:masterClrMapping/>
  </p:clrMapOvr>
  <p:transition>
    <p:random/>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b="1"/>
              <a:t>3.6 小结</a:t>
            </a:r>
            <a:endParaRPr lang="zh-CN" altLang="en-US" sz="3600" b="1"/>
          </a:p>
        </p:txBody>
      </p:sp>
      <p:sp>
        <p:nvSpPr>
          <p:cNvPr id="3" name="内容占位符 2"/>
          <p:cNvSpPr>
            <a:spLocks noGrp="1"/>
          </p:cNvSpPr>
          <p:nvPr>
            <p:ph idx="1"/>
          </p:nvPr>
        </p:nvSpPr>
        <p:spPr>
          <a:xfrm>
            <a:off x="876300" y="1852295"/>
            <a:ext cx="10440035" cy="1668145"/>
          </a:xfrm>
        </p:spPr>
        <p:txBody>
          <a:bodyPr/>
          <a:p>
            <a:pPr marL="0" indent="0">
              <a:buNone/>
            </a:pPr>
            <a:r>
              <a:rPr lang="en-US" altLang="zh-CN"/>
              <a:t>      </a:t>
            </a:r>
            <a:r>
              <a:rPr lang="zh-CN" altLang="en-US"/>
              <a:t>关系数据库系统是本书的重点，这是因为它是目前使用最广泛的数据库系统。20世纪70年代以后开发的数据库管理系统产品几乎都是基于关系的。在数据库发展的历史上最重要的成就之一就是关系模型。</a:t>
            </a:r>
            <a:endParaRPr lang="zh-CN" altLang="en-US"/>
          </a:p>
          <a:p>
            <a:pPr marL="0" indent="0">
              <a:buNone/>
            </a:pPr>
            <a:endParaRPr lang="zh-CN" altLang="en-US"/>
          </a:p>
        </p:txBody>
      </p:sp>
      <p:sp>
        <p:nvSpPr>
          <p:cNvPr id="100" name="文本框 99"/>
          <p:cNvSpPr txBox="1"/>
          <p:nvPr/>
        </p:nvSpPr>
        <p:spPr>
          <a:xfrm>
            <a:off x="876300" y="3647440"/>
            <a:ext cx="10440035" cy="1476375"/>
          </a:xfrm>
          <a:prstGeom prst="rect">
            <a:avLst/>
          </a:prstGeom>
          <a:noFill/>
          <a:ln w="9525">
            <a:noFill/>
          </a:ln>
        </p:spPr>
        <p:txBody>
          <a:bodyPr wrap="square">
            <a:spAutoFit/>
          </a:bodyPr>
          <a:p>
            <a:pPr indent="0" fontAlgn="auto">
              <a:lnSpc>
                <a:spcPct val="125000"/>
              </a:lnSpc>
            </a:pPr>
            <a:r>
              <a:rPr lang="en-US" altLang="zh-CN" sz="2400" b="0">
                <a:solidFill>
                  <a:schemeClr val="tx1">
                    <a:lumMod val="85000"/>
                    <a:lumOff val="15000"/>
                  </a:schemeClr>
                </a:solidFill>
                <a:latin typeface="微软雅黑" panose="020B0503020204020204" charset="-122"/>
                <a:ea typeface="微软雅黑" panose="020B0503020204020204" charset="-122"/>
              </a:rPr>
              <a:t>     </a:t>
            </a:r>
            <a:r>
              <a:rPr lang="zh-CN" altLang="en-US" sz="2400" b="0">
                <a:solidFill>
                  <a:schemeClr val="tx1">
                    <a:lumMod val="85000"/>
                    <a:lumOff val="15000"/>
                  </a:schemeClr>
                </a:solidFill>
                <a:latin typeface="微软雅黑" panose="020B0503020204020204" charset="-122"/>
                <a:ea typeface="微软雅黑" panose="020B0503020204020204" charset="-122"/>
              </a:rPr>
              <a:t>关系数据库系统与非关系数据库系统的区别是，关系系统只有“表”这一种数据结构；而非关系数据库系统还有其他数据结构，以及对这些数据结构的操作。</a:t>
            </a:r>
            <a:endParaRPr lang="zh-CN" altLang="en-US" sz="2400" b="0">
              <a:solidFill>
                <a:schemeClr val="tx1">
                  <a:lumMod val="85000"/>
                  <a:lumOff val="15000"/>
                </a:schemeClr>
              </a:solidFill>
              <a:latin typeface="微软雅黑" panose="020B0503020204020204" charset="-122"/>
              <a:ea typeface="微软雅黑" panose="020B0503020204020204" charset="-122"/>
            </a:endParaRPr>
          </a:p>
        </p:txBody>
      </p:sp>
    </p:spTree>
    <p:custDataLst>
      <p:tags r:id="rId1"/>
    </p:custDataLst>
  </p:cSld>
  <p:clrMapOvr>
    <a:masterClrMapping/>
  </p:clrMapOvr>
  <p:transition>
    <p:random/>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3.6 小结</a:t>
            </a:r>
            <a:endParaRPr lang="zh-CN" altLang="en-US"/>
          </a:p>
        </p:txBody>
      </p:sp>
      <p:sp>
        <p:nvSpPr>
          <p:cNvPr id="3" name="内容占位符 2"/>
          <p:cNvSpPr>
            <a:spLocks noGrp="1"/>
          </p:cNvSpPr>
          <p:nvPr>
            <p:ph idx="1"/>
          </p:nvPr>
        </p:nvSpPr>
        <p:spPr>
          <a:xfrm>
            <a:off x="876300" y="2054860"/>
            <a:ext cx="10440035" cy="2748280"/>
          </a:xfrm>
        </p:spPr>
        <p:txBody>
          <a:bodyPr/>
          <a:p>
            <a:pPr marL="0" indent="0">
              <a:buNone/>
            </a:pPr>
            <a:r>
              <a:rPr lang="en-US" altLang="zh-CN"/>
              <a:t>      </a:t>
            </a:r>
            <a:r>
              <a:rPr lang="zh-CN" altLang="en-US"/>
              <a:t>本章系统讲解了关系数据库的重要概念，包括关系模型的数据结构、关系的完整性约束、关系操作、E-R模型与关系模型的关系及转换规则。介绍了用关系代数的方法来表达关系语言，即关系代数。本章抽象的关系操作表达为读者进一步学习下一章关系数据库国际标准语言SQL的知识打了坚实的基础。</a:t>
            </a:r>
            <a:endParaRPr lang="zh-CN" altLang="en-US"/>
          </a:p>
        </p:txBody>
      </p:sp>
    </p:spTree>
    <p:custDataLst>
      <p:tags r:id="rId1"/>
    </p:custDataLst>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endParaRPr lang="zh-CN" altLang="en-US"/>
          </a:p>
        </p:txBody>
      </p:sp>
      <p:sp>
        <p:nvSpPr>
          <p:cNvPr id="3" name="内容占位符 2"/>
          <p:cNvSpPr>
            <a:spLocks noGrp="1"/>
          </p:cNvSpPr>
          <p:nvPr>
            <p:ph idx="1"/>
          </p:nvPr>
        </p:nvSpPr>
        <p:spPr>
          <a:xfrm>
            <a:off x="876300" y="2117725"/>
            <a:ext cx="10440035" cy="3465195"/>
          </a:xfrm>
        </p:spPr>
        <p:txBody>
          <a:bodyPr/>
          <a:p>
            <a:pPr marL="0" indent="0">
              <a:buNone/>
            </a:pPr>
            <a:r>
              <a:rPr lang="zh-CN" altLang="en-US" b="1">
                <a:solidFill>
                  <a:srgbClr val="FF0000"/>
                </a:solidFill>
              </a:rPr>
              <a:t>（2）关系的表示</a:t>
            </a:r>
            <a:endParaRPr lang="zh-CN" altLang="en-US" b="1"/>
          </a:p>
          <a:p>
            <a:pPr marL="0" indent="0">
              <a:buNone/>
            </a:pPr>
            <a:r>
              <a:rPr lang="zh-CN" altLang="en-US" b="1"/>
              <a:t>       关系是笛卡尔积的有限子集，所以关系也是一个二维表，表的每行对应一个元组，表的每列对应一个域。</a:t>
            </a:r>
            <a:endParaRPr lang="zh-CN" altLang="en-US" b="1"/>
          </a:p>
          <a:p>
            <a:pPr marL="0" indent="0">
              <a:buNone/>
            </a:pPr>
            <a:r>
              <a:rPr lang="zh-CN" altLang="en-US" b="1">
                <a:solidFill>
                  <a:srgbClr val="FF0000"/>
                </a:solidFill>
              </a:rPr>
              <a:t>（3）属性（Attribute）</a:t>
            </a:r>
            <a:endParaRPr lang="zh-CN" altLang="en-US" b="1"/>
          </a:p>
          <a:p>
            <a:pPr marL="0" indent="0">
              <a:buNone/>
            </a:pPr>
            <a:r>
              <a:rPr lang="zh-CN" altLang="en-US" b="1"/>
              <a:t>       由于关系中不同列的域可以相同，为了加以区别，必须要为每个域取一个名字，称为属性。n元关系必有n个属性。</a:t>
            </a:r>
            <a:endParaRPr lang="zh-CN" altLang="en-US" b="1"/>
          </a:p>
        </p:txBody>
      </p:sp>
    </p:spTree>
    <p:custDataLst>
      <p:tags r:id="rId1"/>
    </p:custData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ym typeface="+mn-ea"/>
              </a:rPr>
              <a:t>3.1 关系模型概述</a:t>
            </a:r>
            <a:endParaRPr lang="zh-CN" altLang="en-US"/>
          </a:p>
        </p:txBody>
      </p:sp>
      <p:sp>
        <p:nvSpPr>
          <p:cNvPr id="3" name="内容占位符 2"/>
          <p:cNvSpPr>
            <a:spLocks noGrp="1"/>
          </p:cNvSpPr>
          <p:nvPr>
            <p:ph idx="1"/>
          </p:nvPr>
        </p:nvSpPr>
        <p:spPr>
          <a:xfrm>
            <a:off x="876300" y="1852295"/>
            <a:ext cx="10440035" cy="4512310"/>
          </a:xfrm>
        </p:spPr>
        <p:txBody>
          <a:bodyPr/>
          <a:p>
            <a:pPr marL="0" indent="0">
              <a:buNone/>
            </a:pPr>
            <a:r>
              <a:rPr lang="zh-CN" altLang="en-US" sz="3200" b="1"/>
              <a:t>3.1.2 关系的性质</a:t>
            </a:r>
            <a:endParaRPr lang="zh-CN" altLang="en-US" sz="3200" b="1"/>
          </a:p>
          <a:p>
            <a:pPr>
              <a:buFont typeface="Wingdings" panose="05000000000000000000" charset="0"/>
              <a:buChar char="Ø"/>
            </a:pPr>
            <a:r>
              <a:rPr lang="zh-CN" altLang="en-US" sz="3200"/>
              <a:t> </a:t>
            </a:r>
            <a:r>
              <a:rPr lang="zh-CN" altLang="en-US" sz="2800"/>
              <a:t>关系中任意两个元组不能完全相同，每一个元组都是唯一的。</a:t>
            </a:r>
            <a:endParaRPr lang="zh-CN" altLang="en-US" sz="2800"/>
          </a:p>
          <a:p>
            <a:pPr>
              <a:buFont typeface="Wingdings" panose="05000000000000000000" charset="0"/>
              <a:buChar char="Ø"/>
            </a:pPr>
            <a:r>
              <a:rPr lang="zh-CN" altLang="en-US" sz="2800"/>
              <a:t> 元组的顺序无关性，任意元组的次序可以任意交换。</a:t>
            </a:r>
            <a:endParaRPr lang="zh-CN" altLang="en-US" sz="2800"/>
          </a:p>
          <a:p>
            <a:pPr>
              <a:buFont typeface="Wingdings" panose="05000000000000000000" charset="0"/>
              <a:buChar char="Ø"/>
            </a:pPr>
            <a:r>
              <a:rPr lang="zh-CN" altLang="en-US" sz="2800"/>
              <a:t> 列是同质的，即同一列中的属性值必须是同一种数据类型，出自同一个域。</a:t>
            </a:r>
            <a:endParaRPr lang="zh-CN" altLang="en-US" sz="2800"/>
          </a:p>
          <a:p>
            <a:pPr>
              <a:buFont typeface="Wingdings" panose="05000000000000000000" charset="0"/>
              <a:buChar char="Ø"/>
            </a:pPr>
            <a:r>
              <a:rPr lang="zh-CN" altLang="en-US" sz="2800"/>
              <a:t> 一个关系中的属性名必须互不相同，但不同的属性可以出自同一个域。</a:t>
            </a:r>
            <a:endParaRPr lang="zh-CN" altLang="en-US" sz="2800"/>
          </a:p>
        </p:txBody>
      </p:sp>
    </p:spTree>
    <p:custDataLst>
      <p:tags r:id="rId1"/>
    </p:custDataLst>
  </p:cSld>
  <p:clrMapOvr>
    <a:masterClrMapping/>
  </p:clrMapOvr>
  <p:transition>
    <p:random/>
  </p:transition>
</p:sld>
</file>

<file path=ppt/tags/tag1.xml><?xml version="1.0" encoding="utf-8"?>
<p:tagLst xmlns:p="http://schemas.openxmlformats.org/presentationml/2006/main">
  <p:tag name="KSO_WM_TAG_VERSION" val="1.0"/>
  <p:tag name="KSO_WM_TEMPLATE_CATEGORY" val="custom"/>
  <p:tag name="KSO_WM_TEMPLATE_INDEX" val="20187308"/>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6579"/>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4.xml><?xml version="1.0" encoding="utf-8"?>
<p:tagLst xmlns:p="http://schemas.openxmlformats.org/presentationml/2006/main">
  <p:tag name="KSO_WM_BEAUTIFY_FLAG" val="#wm#"/>
  <p:tag name="KSO_WM_TAG_VERSION" val="1.0"/>
  <p:tag name="KSO_WM_TEMPLATE_INDEX" val="20186579"/>
  <p:tag name="KSO_WM_TEMPLATE_CATEGORY" val="custom"/>
  <p:tag name="KSO_WM_TEMPLATE_THUMBS_INDEX" val="1、2、3、4、5、6、7、8、9、10、11、12、13、14、15"/>
  <p:tag name="KSO_WM_TEMPLATE_TOPIC_ID" val="2869567"/>
  <p:tag name="KSO_WM_TEMPLATE_OUTLINE_ID" val="6"/>
  <p:tag name="KSO_WM_TEMPLATE_SCENE_ID" val="1"/>
  <p:tag name="KSO_WM_TEMPLATE_JOB_ID" val="6"/>
  <p:tag name="KSO_WM_TEMPLATE_TOPIC_DEFAULT" val="0"/>
  <p:tag name="KSO_WM_TEMPLATE_SUBCATEGORY" val="0"/>
</p:tagLst>
</file>

<file path=ppt/tags/tag105.xml><?xml version="1.0" encoding="utf-8"?>
<p:tagLst xmlns:p="http://schemas.openxmlformats.org/presentationml/2006/main">
  <p:tag name="KSO_WM_TEMPLATE_CATEGORY" val="custom"/>
  <p:tag name="KSO_WM_TEMPLATE_INDEX" val="20187144"/>
  <p:tag name="KSO_WM_UNIT_TYPE" val="a"/>
  <p:tag name="KSO_WM_UNIT_INDEX" val="1"/>
  <p:tag name="KSO_WM_UNIT_ID" val="custom20187144_1*a*1"/>
  <p:tag name="KSO_WM_UNIT_LAYERLEVEL" val="1"/>
  <p:tag name="KSO_WM_UNIT_VALUE" val="15"/>
  <p:tag name="KSO_WM_UNIT_ISCONTENTSTITLE" val="0"/>
  <p:tag name="KSO_WM_UNIT_HIGHLIGHT" val="0"/>
  <p:tag name="KSO_WM_UNIT_COMPATIBLE" val="0"/>
  <p:tag name="KSO_WM_BEAUTIFY_FLAG" val="#wm#"/>
  <p:tag name="KSO_WM_TAG_VERSION" val="1.0"/>
  <p:tag name="KSO_WM_UNIT_PRESET_TEXT" val="单击此处添加标题"/>
  <p:tag name="KSO_WM_UNIT_NOCLEAR" val="0"/>
  <p:tag name="KSO_WM_UNIT_DIAGRAM_ISNUMVISUAL" val="0"/>
  <p:tag name="KSO_WM_UNIT_DIAGRAM_ISREFERUNIT" val="0"/>
  <p:tag name="KSO_WM_UNIT_COLOR_SCHEME_SHAPE_ID" val="1105"/>
  <p:tag name="KSO_WM_UNIT_COLOR_SCHEME_PARENT_PAGE" val="0_1"/>
</p:tagLst>
</file>

<file path=ppt/tags/tag106.xml><?xml version="1.0" encoding="utf-8"?>
<p:tagLst xmlns:p="http://schemas.openxmlformats.org/presentationml/2006/main">
  <p:tag name="KSO_WM_TEMPLATE_CATEGORY" val="custom"/>
  <p:tag name="KSO_WM_TEMPLATE_INDEX" val="20186579"/>
  <p:tag name="KSO_WM_TAG_VERSION" val="1.0"/>
  <p:tag name="KSO_WM_SLIDE_ID" val="custom20187144_1"/>
  <p:tag name="KSO_WM_SLIDE_INDEX" val="1"/>
  <p:tag name="KSO_WM_SLIDE_ITEM_CNT" val="0"/>
  <p:tag name="KSO_WM_SLIDE_LAYOUT" val="a_b"/>
  <p:tag name="KSO_WM_SLIDE_LAYOUT_CNT" val="1_3"/>
  <p:tag name="KSO_WM_SLIDE_TYPE" val="title"/>
  <p:tag name="KSO_WM_SLIDE_SUBTYPE" val="pureTxt"/>
  <p:tag name="KSO_WM_BEAUTIFY_FLAG" val="#wm#"/>
  <p:tag name="KSO_WM_TEMPLATE_THUMBS_INDEX" val="1、2、3、4、15"/>
  <p:tag name="KSO_WM_TEMPLATE_TOPIC_ID" val="2869567"/>
  <p:tag name="KSO_WM_TEMPLATE_OUTLINE_ID" val="6"/>
  <p:tag name="KSO_WM_TEMPLATE_SCENE_ID" val="1"/>
  <p:tag name="KSO_WM_TEMPLATE_JOB_ID" val="6"/>
  <p:tag name="KSO_WM_TEMPLATE_TOPIC_DEFAULT" val="0"/>
  <p:tag name="KSO_WM_TEMPLATE_SUBCATEGORY" val="0"/>
  <p:tag name="KSO_WM_SLIDE_COVER_HASPICTURE" val="2"/>
  <p:tag name="KSO_WM_SLIDE_COLORSCHEME_VERSION" val="3.2"/>
  <p:tag name="KSO_WM_SLIDE_MODEL_TYPE" val="cover"/>
</p:tagLst>
</file>

<file path=ppt/tags/tag107.xml><?xml version="1.0" encoding="utf-8"?>
<p:tagLst xmlns:p="http://schemas.openxmlformats.org/presentationml/2006/main">
  <p:tag name="KSO_WM_UNIT_ISCONTENTSTITLE" val="0"/>
  <p:tag name="KSO_WM_UNIT_PRESET_TEXT" val="单击此处添加标题"/>
  <p:tag name="KSO_WM_UNIT_VALUE" val="44"/>
  <p:tag name="KSO_WM_UNIT_HIGHLIGHT" val="0"/>
  <p:tag name="KSO_WM_UNIT_COMPATIBLE" val="0"/>
  <p:tag name="KSO_WM_UNIT_TYPE" val="a"/>
  <p:tag name="KSO_WM_UNIT_INDEX" val="1"/>
  <p:tag name="KSO_WM_UNIT_ID" val="custom20186579_4*a*1"/>
  <p:tag name="KSO_WM_TEMPLATE_CATEGORY" val="custom"/>
  <p:tag name="KSO_WM_TEMPLATE_INDEX" val="20186579"/>
  <p:tag name="KSO_WM_UNIT_LAYERLEVEL" val="1"/>
  <p:tag name="KSO_WM_TAG_VERSION" val="1.0"/>
  <p:tag name="KSO_WM_BEAUTIFY_FLAG" val="#wm#"/>
  <p:tag name="KSO_WM_UNIT_DIAGRAM_ISNUMVISUAL" val="0"/>
  <p:tag name="KSO_WM_UNIT_DIAGRAM_ISREFERUNIT" val="0"/>
  <p:tag name="KSO_WM_UNIT_NOCLEAR" val="0"/>
</p:tagLst>
</file>

<file path=ppt/tags/tag108.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VALUE" val="429"/>
  <p:tag name="KSO_WM_UNIT_HIGHLIGHT" val="0"/>
  <p:tag name="KSO_WM_UNIT_COMPATIBLE" val="0"/>
  <p:tag name="KSO_WM_UNIT_TYPE" val="f"/>
  <p:tag name="KSO_WM_UNIT_INDEX" val="1"/>
  <p:tag name="KSO_WM_UNIT_ID" val="custom20186579_4*f*1"/>
  <p:tag name="KSO_WM_TEMPLATE_CATEGORY" val="custom"/>
  <p:tag name="KSO_WM_TEMPLATE_INDEX" val="20186579"/>
  <p:tag name="KSO_WM_UNIT_LAYERLEVEL" val="1"/>
  <p:tag name="KSO_WM_TAG_VERSION" val="1.0"/>
  <p:tag name="KSO_WM_BEAUTIFY_FLAG" val="#wm#"/>
  <p:tag name="KSO_WM_UNIT_DIAGRAM_ISNUMVISUAL" val="0"/>
  <p:tag name="KSO_WM_UNIT_DIAGRAM_ISREFERUNIT" val="0"/>
  <p:tag name="KSO_WM_UNIT_NOCLEAR" val="0"/>
</p:tagLst>
</file>

<file path=ppt/tags/tag109.xml><?xml version="1.0" encoding="utf-8"?>
<p:tagLst xmlns:p="http://schemas.openxmlformats.org/presentationml/2006/main">
  <p:tag name="KSO_WM_SLIDE_ID" val="custom20186579_4"/>
  <p:tag name="KSO_WM_SLIDE_ITEM_CNT" val="0"/>
  <p:tag name="KSO_WM_SLIDE_INDEX" val="4"/>
  <p:tag name="KSO_WM_TAG_VERSION" val="1.0"/>
  <p:tag name="KSO_WM_BEAUTIFY_FLAG" val="#wm#"/>
  <p:tag name="KSO_WM_TEMPLATE_CATEGORY" val="custom"/>
  <p:tag name="KSO_WM_TEMPLATE_INDEX" val="20186579"/>
  <p:tag name="KSO_WM_SLIDE_LAYOUT" val="a_f"/>
  <p:tag name="KSO_WM_SLIDE_LAYOUT_CNT" val="1_1"/>
  <p:tag name="KSO_WM_SLIDE_TYPE" val="text"/>
  <p:tag name="KSO_WM_SLIDE_SUBTYPE" val="pureTxt"/>
  <p:tag name="KSO_WM_SLIDE_SIZE" val="822*459"/>
  <p:tag name="KSO_WM_SLIDE_POSITION" val="68*26"/>
  <p:tag name="KSO_WM_TEMPLATE_SUBCATEGORY" val="0"/>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186579"/>
</p:tagLst>
</file>

<file path=ppt/tags/tag111.xml><?xml version="1.0" encoding="utf-8"?>
<p:tagLst xmlns:p="http://schemas.openxmlformats.org/presentationml/2006/main">
  <p:tag name="KSO_WM_BEAUTIFY_FLAG" val="#wm#"/>
  <p:tag name="KSO_WM_TEMPLATE_CATEGORY" val="custom"/>
  <p:tag name="KSO_WM_TEMPLATE_INDEX" val="20186579"/>
</p:tagLst>
</file>

<file path=ppt/tags/tag112.xml><?xml version="1.0" encoding="utf-8"?>
<p:tagLst xmlns:p="http://schemas.openxmlformats.org/presentationml/2006/main">
  <p:tag name="KSO_WM_BEAUTIFY_FLAG" val="#wm#"/>
  <p:tag name="KSO_WM_TEMPLATE_CATEGORY" val="custom"/>
  <p:tag name="KSO_WM_TEMPLATE_INDEX" val="20186579"/>
</p:tagLst>
</file>

<file path=ppt/tags/tag113.xml><?xml version="1.0" encoding="utf-8"?>
<p:tagLst xmlns:p="http://schemas.openxmlformats.org/presentationml/2006/main">
  <p:tag name="KSO_WM_BEAUTIFY_FLAG" val="#wm#"/>
  <p:tag name="KSO_WM_TEMPLATE_CATEGORY" val="custom"/>
  <p:tag name="KSO_WM_TEMPLATE_INDEX" val="20186579"/>
</p:tagLst>
</file>

<file path=ppt/tags/tag114.xml><?xml version="1.0" encoding="utf-8"?>
<p:tagLst xmlns:p="http://schemas.openxmlformats.org/presentationml/2006/main">
  <p:tag name="KSO_WM_BEAUTIFY_FLAG" val="#wm#"/>
  <p:tag name="KSO_WM_TEMPLATE_CATEGORY" val="custom"/>
  <p:tag name="KSO_WM_TEMPLATE_INDEX" val="20186579"/>
</p:tagLst>
</file>

<file path=ppt/tags/tag115.xml><?xml version="1.0" encoding="utf-8"?>
<p:tagLst xmlns:p="http://schemas.openxmlformats.org/presentationml/2006/main">
  <p:tag name="KSO_WM_BEAUTIFY_FLAG" val="#wm#"/>
  <p:tag name="KSO_WM_TEMPLATE_CATEGORY" val="custom"/>
  <p:tag name="KSO_WM_TEMPLATE_INDEX" val="20186579"/>
</p:tagLst>
</file>

<file path=ppt/tags/tag116.xml><?xml version="1.0" encoding="utf-8"?>
<p:tagLst xmlns:p="http://schemas.openxmlformats.org/presentationml/2006/main">
  <p:tag name="KSO_WM_BEAUTIFY_FLAG" val="#wm#"/>
  <p:tag name="KSO_WM_TEMPLATE_CATEGORY" val="custom"/>
  <p:tag name="KSO_WM_TEMPLATE_INDEX" val="20186579"/>
</p:tagLst>
</file>

<file path=ppt/tags/tag117.xml><?xml version="1.0" encoding="utf-8"?>
<p:tagLst xmlns:p="http://schemas.openxmlformats.org/presentationml/2006/main">
  <p:tag name="KSO_WM_BEAUTIFY_FLAG" val="#wm#"/>
  <p:tag name="KSO_WM_TEMPLATE_CATEGORY" val="custom"/>
  <p:tag name="KSO_WM_TEMPLATE_INDEX" val="20186579"/>
</p:tagLst>
</file>

<file path=ppt/tags/tag118.xml><?xml version="1.0" encoding="utf-8"?>
<p:tagLst xmlns:p="http://schemas.openxmlformats.org/presentationml/2006/main">
  <p:tag name="KSO_WM_BEAUTIFY_FLAG" val="#wm#"/>
  <p:tag name="KSO_WM_TEMPLATE_CATEGORY" val="custom"/>
  <p:tag name="KSO_WM_TEMPLATE_INDEX" val="20186579"/>
</p:tagLst>
</file>

<file path=ppt/tags/tag119.xml><?xml version="1.0" encoding="utf-8"?>
<p:tagLst xmlns:p="http://schemas.openxmlformats.org/presentationml/2006/main">
  <p:tag name="KSO_WM_BEAUTIFY_FLAG" val="#wm#"/>
  <p:tag name="KSO_WM_TEMPLATE_CATEGORY" val="custom"/>
  <p:tag name="KSO_WM_TEMPLATE_INDEX" val="20186579"/>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BEAUTIFY_FLAG" val="#wm#"/>
  <p:tag name="KSO_WM_TEMPLATE_CATEGORY" val="custom"/>
  <p:tag name="KSO_WM_TEMPLATE_INDEX" val="20186579"/>
</p:tagLst>
</file>

<file path=ppt/tags/tag121.xml><?xml version="1.0" encoding="utf-8"?>
<p:tagLst xmlns:p="http://schemas.openxmlformats.org/presentationml/2006/main">
  <p:tag name="KSO_WM_BEAUTIFY_FLAG" val="#wm#"/>
  <p:tag name="KSO_WM_TEMPLATE_CATEGORY" val="custom"/>
  <p:tag name="KSO_WM_TEMPLATE_INDEX" val="20186579"/>
</p:tagLst>
</file>

<file path=ppt/tags/tag122.xml><?xml version="1.0" encoding="utf-8"?>
<p:tagLst xmlns:p="http://schemas.openxmlformats.org/presentationml/2006/main">
  <p:tag name="KSO_WM_BEAUTIFY_FLAG" val="#wm#"/>
  <p:tag name="KSO_WM_TEMPLATE_CATEGORY" val="custom"/>
  <p:tag name="KSO_WM_TEMPLATE_INDEX" val="20186579"/>
</p:tagLst>
</file>

<file path=ppt/tags/tag123.xml><?xml version="1.0" encoding="utf-8"?>
<p:tagLst xmlns:p="http://schemas.openxmlformats.org/presentationml/2006/main">
  <p:tag name="KSO_WM_BEAUTIFY_FLAG" val="#wm#"/>
  <p:tag name="KSO_WM_TEMPLATE_CATEGORY" val="custom"/>
  <p:tag name="KSO_WM_TEMPLATE_INDEX" val="20186579"/>
</p:tagLst>
</file>

<file path=ppt/tags/tag124.xml><?xml version="1.0" encoding="utf-8"?>
<p:tagLst xmlns:p="http://schemas.openxmlformats.org/presentationml/2006/main">
  <p:tag name="KSO_WM_BEAUTIFY_FLAG" val="#wm#"/>
  <p:tag name="KSO_WM_TEMPLATE_CATEGORY" val="custom"/>
  <p:tag name="KSO_WM_TEMPLATE_INDEX" val="20186579"/>
</p:tagLst>
</file>

<file path=ppt/tags/tag125.xml><?xml version="1.0" encoding="utf-8"?>
<p:tagLst xmlns:p="http://schemas.openxmlformats.org/presentationml/2006/main">
  <p:tag name="KSO_WM_BEAUTIFY_FLAG" val="#wm#"/>
  <p:tag name="KSO_WM_TEMPLATE_CATEGORY" val="custom"/>
  <p:tag name="KSO_WM_TEMPLATE_INDEX" val="20186579"/>
</p:tagLst>
</file>

<file path=ppt/tags/tag126.xml><?xml version="1.0" encoding="utf-8"?>
<p:tagLst xmlns:p="http://schemas.openxmlformats.org/presentationml/2006/main">
  <p:tag name="KSO_WM_BEAUTIFY_FLAG" val="#wm#"/>
  <p:tag name="KSO_WM_TEMPLATE_CATEGORY" val="custom"/>
  <p:tag name="KSO_WM_TEMPLATE_INDEX" val="20186579"/>
</p:tagLst>
</file>

<file path=ppt/tags/tag127.xml><?xml version="1.0" encoding="utf-8"?>
<p:tagLst xmlns:p="http://schemas.openxmlformats.org/presentationml/2006/main">
  <p:tag name="KSO_WM_BEAUTIFY_FLAG" val="#wm#"/>
  <p:tag name="KSO_WM_TEMPLATE_CATEGORY" val="custom"/>
  <p:tag name="KSO_WM_TEMPLATE_INDEX" val="20186579"/>
</p:tagLst>
</file>

<file path=ppt/tags/tag128.xml><?xml version="1.0" encoding="utf-8"?>
<p:tagLst xmlns:p="http://schemas.openxmlformats.org/presentationml/2006/main">
  <p:tag name="KSO_WM_BEAUTIFY_FLAG" val="#wm#"/>
  <p:tag name="KSO_WM_TEMPLATE_CATEGORY" val="custom"/>
  <p:tag name="KSO_WM_TEMPLATE_INDEX" val="20186579"/>
</p:tagLst>
</file>

<file path=ppt/tags/tag129.xml><?xml version="1.0" encoding="utf-8"?>
<p:tagLst xmlns:p="http://schemas.openxmlformats.org/presentationml/2006/main">
  <p:tag name="KSO_WM_BEAUTIFY_FLAG" val="#wm#"/>
  <p:tag name="KSO_WM_TEMPLATE_CATEGORY" val="custom"/>
  <p:tag name="KSO_WM_TEMPLATE_INDEX" val="20186579"/>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BEAUTIFY_FLAG" val="#wm#"/>
  <p:tag name="KSO_WM_TEMPLATE_CATEGORY" val="custom"/>
  <p:tag name="KSO_WM_TEMPLATE_INDEX" val="20186579"/>
</p:tagLst>
</file>

<file path=ppt/tags/tag131.xml><?xml version="1.0" encoding="utf-8"?>
<p:tagLst xmlns:p="http://schemas.openxmlformats.org/presentationml/2006/main">
  <p:tag name="KSO_WM_BEAUTIFY_FLAG" val="#wm#"/>
  <p:tag name="KSO_WM_TEMPLATE_CATEGORY" val="custom"/>
  <p:tag name="KSO_WM_TEMPLATE_INDEX" val="20186579"/>
</p:tagLst>
</file>

<file path=ppt/tags/tag132.xml><?xml version="1.0" encoding="utf-8"?>
<p:tagLst xmlns:p="http://schemas.openxmlformats.org/presentationml/2006/main">
  <p:tag name="KSO_WM_BEAUTIFY_FLAG" val="#wm#"/>
  <p:tag name="KSO_WM_TEMPLATE_CATEGORY" val="custom"/>
  <p:tag name="KSO_WM_TEMPLATE_INDEX" val="20186579"/>
</p:tagLst>
</file>

<file path=ppt/tags/tag133.xml><?xml version="1.0" encoding="utf-8"?>
<p:tagLst xmlns:p="http://schemas.openxmlformats.org/presentationml/2006/main">
  <p:tag name="KSO_WM_BEAUTIFY_FLAG" val="#wm#"/>
  <p:tag name="KSO_WM_TEMPLATE_CATEGORY" val="custom"/>
  <p:tag name="KSO_WM_TEMPLATE_INDEX" val="20186579"/>
</p:tagLst>
</file>

<file path=ppt/tags/tag134.xml><?xml version="1.0" encoding="utf-8"?>
<p:tagLst xmlns:p="http://schemas.openxmlformats.org/presentationml/2006/main">
  <p:tag name="KSO_WM_BEAUTIFY_FLAG" val="#wm#"/>
  <p:tag name="KSO_WM_TEMPLATE_CATEGORY" val="custom"/>
  <p:tag name="KSO_WM_TEMPLATE_INDEX" val="20186579"/>
</p:tagLst>
</file>

<file path=ppt/tags/tag135.xml><?xml version="1.0" encoding="utf-8"?>
<p:tagLst xmlns:p="http://schemas.openxmlformats.org/presentationml/2006/main">
  <p:tag name="KSO_WM_BEAUTIFY_FLAG" val="#wm#"/>
  <p:tag name="KSO_WM_TEMPLATE_CATEGORY" val="custom"/>
  <p:tag name="KSO_WM_TEMPLATE_INDEX" val="20186579"/>
</p:tagLst>
</file>

<file path=ppt/tags/tag136.xml><?xml version="1.0" encoding="utf-8"?>
<p:tagLst xmlns:p="http://schemas.openxmlformats.org/presentationml/2006/main">
  <p:tag name="KSO_WM_BEAUTIFY_FLAG" val="#wm#"/>
  <p:tag name="KSO_WM_TEMPLATE_CATEGORY" val="custom"/>
  <p:tag name="KSO_WM_TEMPLATE_INDEX" val="20186579"/>
</p:tagLst>
</file>

<file path=ppt/tags/tag137.xml><?xml version="1.0" encoding="utf-8"?>
<p:tagLst xmlns:p="http://schemas.openxmlformats.org/presentationml/2006/main">
  <p:tag name="KSO_WM_BEAUTIFY_FLAG" val="#wm#"/>
  <p:tag name="KSO_WM_TEMPLATE_CATEGORY" val="custom"/>
  <p:tag name="KSO_WM_TEMPLATE_INDEX" val="20186579"/>
</p:tagLst>
</file>

<file path=ppt/tags/tag138.xml><?xml version="1.0" encoding="utf-8"?>
<p:tagLst xmlns:p="http://schemas.openxmlformats.org/presentationml/2006/main">
  <p:tag name="KSO_WM_BEAUTIFY_FLAG" val="#wm#"/>
  <p:tag name="KSO_WM_TEMPLATE_CATEGORY" val="custom"/>
  <p:tag name="KSO_WM_TEMPLATE_INDEX" val="20186579"/>
</p:tagLst>
</file>

<file path=ppt/tags/tag139.xml><?xml version="1.0" encoding="utf-8"?>
<p:tagLst xmlns:p="http://schemas.openxmlformats.org/presentationml/2006/main">
  <p:tag name="KSO_WM_BEAUTIFY_FLAG" val="#wm#"/>
  <p:tag name="KSO_WM_TEMPLATE_CATEGORY" val="custom"/>
  <p:tag name="KSO_WM_TEMPLATE_INDEX" val="20186579"/>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BEAUTIFY_FLAG" val="#wm#"/>
  <p:tag name="KSO_WM_TEMPLATE_CATEGORY" val="custom"/>
  <p:tag name="KSO_WM_TEMPLATE_INDEX" val="20186579"/>
</p:tagLst>
</file>

<file path=ppt/tags/tag141.xml><?xml version="1.0" encoding="utf-8"?>
<p:tagLst xmlns:p="http://schemas.openxmlformats.org/presentationml/2006/main">
  <p:tag name="KSO_WM_BEAUTIFY_FLAG" val="#wm#"/>
  <p:tag name="KSO_WM_TEMPLATE_CATEGORY" val="custom"/>
  <p:tag name="KSO_WM_TEMPLATE_INDEX" val="20186579"/>
</p:tagLst>
</file>

<file path=ppt/tags/tag142.xml><?xml version="1.0" encoding="utf-8"?>
<p:tagLst xmlns:p="http://schemas.openxmlformats.org/presentationml/2006/main">
  <p:tag name="KSO_WM_BEAUTIFY_FLAG" val="#wm#"/>
  <p:tag name="KSO_WM_TEMPLATE_CATEGORY" val="custom"/>
  <p:tag name="KSO_WM_TEMPLATE_INDEX" val="20186579"/>
</p:tagLst>
</file>

<file path=ppt/tags/tag143.xml><?xml version="1.0" encoding="utf-8"?>
<p:tagLst xmlns:p="http://schemas.openxmlformats.org/presentationml/2006/main">
  <p:tag name="KSO_WM_BEAUTIFY_FLAG" val="#wm#"/>
  <p:tag name="KSO_WM_TEMPLATE_CATEGORY" val="custom"/>
  <p:tag name="KSO_WM_TEMPLATE_INDEX" val="20186579"/>
</p:tagLst>
</file>

<file path=ppt/tags/tag144.xml><?xml version="1.0" encoding="utf-8"?>
<p:tagLst xmlns:p="http://schemas.openxmlformats.org/presentationml/2006/main">
  <p:tag name="KSO_WM_BEAUTIFY_FLAG" val="#wm#"/>
  <p:tag name="KSO_WM_TEMPLATE_CATEGORY" val="custom"/>
  <p:tag name="KSO_WM_TEMPLATE_INDEX" val="20186579"/>
</p:tagLst>
</file>

<file path=ppt/tags/tag145.xml><?xml version="1.0" encoding="utf-8"?>
<p:tagLst xmlns:p="http://schemas.openxmlformats.org/presentationml/2006/main">
  <p:tag name="KSO_WM_BEAUTIFY_FLAG" val="#wm#"/>
  <p:tag name="KSO_WM_TEMPLATE_CATEGORY" val="custom"/>
  <p:tag name="KSO_WM_TEMPLATE_INDEX" val="20186579"/>
</p:tagLst>
</file>

<file path=ppt/tags/tag146.xml><?xml version="1.0" encoding="utf-8"?>
<p:tagLst xmlns:p="http://schemas.openxmlformats.org/presentationml/2006/main">
  <p:tag name="KSO_WM_BEAUTIFY_FLAG" val="#wm#"/>
  <p:tag name="KSO_WM_TEMPLATE_CATEGORY" val="custom"/>
  <p:tag name="KSO_WM_TEMPLATE_INDEX" val="20186579"/>
</p:tagLst>
</file>

<file path=ppt/tags/tag147.xml><?xml version="1.0" encoding="utf-8"?>
<p:tagLst xmlns:p="http://schemas.openxmlformats.org/presentationml/2006/main">
  <p:tag name="KSO_WM_BEAUTIFY_FLAG" val="#wm#"/>
  <p:tag name="KSO_WM_TEMPLATE_CATEGORY" val="custom"/>
  <p:tag name="KSO_WM_TEMPLATE_INDEX" val="20186579"/>
</p:tagLst>
</file>

<file path=ppt/tags/tag148.xml><?xml version="1.0" encoding="utf-8"?>
<p:tagLst xmlns:p="http://schemas.openxmlformats.org/presentationml/2006/main">
  <p:tag name="KSO_WM_BEAUTIFY_FLAG" val="#wm#"/>
  <p:tag name="KSO_WM_TEMPLATE_CATEGORY" val="custom"/>
  <p:tag name="KSO_WM_TEMPLATE_INDEX" val="20186579"/>
</p:tagLst>
</file>

<file path=ppt/tags/tag149.xml><?xml version="1.0" encoding="utf-8"?>
<p:tagLst xmlns:p="http://schemas.openxmlformats.org/presentationml/2006/main">
  <p:tag name="KSO_WM_BEAUTIFY_FLAG" val="#wm#"/>
  <p:tag name="KSO_WM_TEMPLATE_CATEGORY" val="custom"/>
  <p:tag name="KSO_WM_TEMPLATE_INDEX" val="20186579"/>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BEAUTIFY_FLAG" val="#wm#"/>
  <p:tag name="KSO_WM_TEMPLATE_CATEGORY" val="custom"/>
  <p:tag name="KSO_WM_TEMPLATE_INDEX" val="20186579"/>
</p:tagLst>
</file>

<file path=ppt/tags/tag151.xml><?xml version="1.0" encoding="utf-8"?>
<p:tagLst xmlns:p="http://schemas.openxmlformats.org/presentationml/2006/main">
  <p:tag name="KSO_WM_BEAUTIFY_FLAG" val="#wm#"/>
  <p:tag name="KSO_WM_TEMPLATE_CATEGORY" val="custom"/>
  <p:tag name="KSO_WM_TEMPLATE_INDEX" val="20186579"/>
</p:tagLst>
</file>

<file path=ppt/tags/tag152.xml><?xml version="1.0" encoding="utf-8"?>
<p:tagLst xmlns:p="http://schemas.openxmlformats.org/presentationml/2006/main">
  <p:tag name="KSO_WM_BEAUTIFY_FLAG" val="#wm#"/>
  <p:tag name="KSO_WM_TEMPLATE_CATEGORY" val="custom"/>
  <p:tag name="KSO_WM_TEMPLATE_INDEX" val="20186579"/>
</p:tagLst>
</file>

<file path=ppt/tags/tag153.xml><?xml version="1.0" encoding="utf-8"?>
<p:tagLst xmlns:p="http://schemas.openxmlformats.org/presentationml/2006/main">
  <p:tag name="KSO_WM_BEAUTIFY_FLAG" val="#wm#"/>
  <p:tag name="KSO_WM_TEMPLATE_CATEGORY" val="custom"/>
  <p:tag name="KSO_WM_TEMPLATE_INDEX" val="20186579"/>
</p:tagLst>
</file>

<file path=ppt/tags/tag154.xml><?xml version="1.0" encoding="utf-8"?>
<p:tagLst xmlns:p="http://schemas.openxmlformats.org/presentationml/2006/main">
  <p:tag name="KSO_WM_BEAUTIFY_FLAG" val="#wm#"/>
  <p:tag name="KSO_WM_TEMPLATE_CATEGORY" val="custom"/>
  <p:tag name="KSO_WM_TEMPLATE_INDEX" val="20186579"/>
</p:tagLst>
</file>

<file path=ppt/tags/tag155.xml><?xml version="1.0" encoding="utf-8"?>
<p:tagLst xmlns:p="http://schemas.openxmlformats.org/presentationml/2006/main">
  <p:tag name="KSO_WM_BEAUTIFY_FLAG" val="#wm#"/>
  <p:tag name="KSO_WM_TEMPLATE_CATEGORY" val="custom"/>
  <p:tag name="KSO_WM_TEMPLATE_INDEX" val="20186579"/>
</p:tagLst>
</file>

<file path=ppt/tags/tag156.xml><?xml version="1.0" encoding="utf-8"?>
<p:tagLst xmlns:p="http://schemas.openxmlformats.org/presentationml/2006/main">
  <p:tag name="KSO_WM_BEAUTIFY_FLAG" val="#wm#"/>
  <p:tag name="KSO_WM_TEMPLATE_CATEGORY" val="custom"/>
  <p:tag name="KSO_WM_TEMPLATE_INDEX" val="20186579"/>
</p:tagLst>
</file>

<file path=ppt/tags/tag157.xml><?xml version="1.0" encoding="utf-8"?>
<p:tagLst xmlns:p="http://schemas.openxmlformats.org/presentationml/2006/main">
  <p:tag name="KSO_WM_BEAUTIFY_FLAG" val="#wm#"/>
  <p:tag name="KSO_WM_TEMPLATE_CATEGORY" val="custom"/>
  <p:tag name="KSO_WM_TEMPLATE_INDEX" val="20186579"/>
</p:tagLst>
</file>

<file path=ppt/tags/tag158.xml><?xml version="1.0" encoding="utf-8"?>
<p:tagLst xmlns:p="http://schemas.openxmlformats.org/presentationml/2006/main">
  <p:tag name="KSO_WM_BEAUTIFY_FLAG" val="#wm#"/>
  <p:tag name="KSO_WM_TEMPLATE_CATEGORY" val="custom"/>
  <p:tag name="KSO_WM_TEMPLATE_INDEX" val="20186579"/>
</p:tagLst>
</file>

<file path=ppt/tags/tag159.xml><?xml version="1.0" encoding="utf-8"?>
<p:tagLst xmlns:p="http://schemas.openxmlformats.org/presentationml/2006/main">
  <p:tag name="KSO_WM_BEAUTIFY_FLAG" val="#wm#"/>
  <p:tag name="KSO_WM_TEMPLATE_CATEGORY" val="custom"/>
  <p:tag name="KSO_WM_TEMPLATE_INDEX" val="20186579"/>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BEAUTIFY_FLAG" val="#wm#"/>
  <p:tag name="KSO_WM_TEMPLATE_CATEGORY" val="custom"/>
  <p:tag name="KSO_WM_TEMPLATE_INDEX" val="20186579"/>
</p:tagLst>
</file>

<file path=ppt/tags/tag161.xml><?xml version="1.0" encoding="utf-8"?>
<p:tagLst xmlns:p="http://schemas.openxmlformats.org/presentationml/2006/main">
  <p:tag name="KSO_WM_BEAUTIFY_FLAG" val="#wm#"/>
  <p:tag name="KSO_WM_TEMPLATE_CATEGORY" val="custom"/>
  <p:tag name="KSO_WM_TEMPLATE_INDEX" val="20186579"/>
</p:tagLst>
</file>

<file path=ppt/tags/tag162.xml><?xml version="1.0" encoding="utf-8"?>
<p:tagLst xmlns:p="http://schemas.openxmlformats.org/presentationml/2006/main">
  <p:tag name="KSO_WM_BEAUTIFY_FLAG" val="#wm#"/>
  <p:tag name="KSO_WM_TEMPLATE_CATEGORY" val="custom"/>
  <p:tag name="KSO_WM_TEMPLATE_INDEX" val="20186579"/>
</p:tagLst>
</file>

<file path=ppt/tags/tag163.xml><?xml version="1.0" encoding="utf-8"?>
<p:tagLst xmlns:p="http://schemas.openxmlformats.org/presentationml/2006/main">
  <p:tag name="KSO_WM_BEAUTIFY_FLAG" val="#wm#"/>
  <p:tag name="KSO_WM_TEMPLATE_CATEGORY" val="custom"/>
  <p:tag name="KSO_WM_TEMPLATE_INDEX" val="20186579"/>
</p:tagLst>
</file>

<file path=ppt/tags/tag164.xml><?xml version="1.0" encoding="utf-8"?>
<p:tagLst xmlns:p="http://schemas.openxmlformats.org/presentationml/2006/main">
  <p:tag name="KSO_WM_BEAUTIFY_FLAG" val="#wm#"/>
  <p:tag name="KSO_WM_TEMPLATE_CATEGORY" val="custom"/>
  <p:tag name="KSO_WM_TEMPLATE_INDEX" val="20186579"/>
</p:tagLst>
</file>

<file path=ppt/tags/tag165.xml><?xml version="1.0" encoding="utf-8"?>
<p:tagLst xmlns:p="http://schemas.openxmlformats.org/presentationml/2006/main">
  <p:tag name="KSO_WM_BEAUTIFY_FLAG" val="#wm#"/>
  <p:tag name="KSO_WM_TEMPLATE_CATEGORY" val="custom"/>
  <p:tag name="KSO_WM_TEMPLATE_INDEX" val="20186579"/>
</p:tagLst>
</file>

<file path=ppt/tags/tag166.xml><?xml version="1.0" encoding="utf-8"?>
<p:tagLst xmlns:p="http://schemas.openxmlformats.org/presentationml/2006/main">
  <p:tag name="KSO_WM_BEAUTIFY_FLAG" val="#wm#"/>
  <p:tag name="KSO_WM_TEMPLATE_CATEGORY" val="custom"/>
  <p:tag name="KSO_WM_TEMPLATE_INDEX" val="20186579"/>
</p:tagLst>
</file>

<file path=ppt/tags/tag167.xml><?xml version="1.0" encoding="utf-8"?>
<p:tagLst xmlns:p="http://schemas.openxmlformats.org/presentationml/2006/main">
  <p:tag name="KSO_WM_BEAUTIFY_FLAG" val="#wm#"/>
  <p:tag name="KSO_WM_TEMPLATE_CATEGORY" val="custom"/>
  <p:tag name="KSO_WM_TEMPLATE_INDEX" val="20186579"/>
</p:tagLst>
</file>

<file path=ppt/tags/tag168.xml><?xml version="1.0" encoding="utf-8"?>
<p:tagLst xmlns:p="http://schemas.openxmlformats.org/presentationml/2006/main">
  <p:tag name="KSO_WM_BEAUTIFY_FLAG" val="#wm#"/>
  <p:tag name="KSO_WM_TEMPLATE_CATEGORY" val="custom"/>
  <p:tag name="KSO_WM_TEMPLATE_INDEX" val="20186579"/>
</p:tagLst>
</file>

<file path=ppt/tags/tag169.xml><?xml version="1.0" encoding="utf-8"?>
<p:tagLst xmlns:p="http://schemas.openxmlformats.org/presentationml/2006/main">
  <p:tag name="KSO_WM_BEAUTIFY_FLAG" val="#wm#"/>
  <p:tag name="KSO_WM_TEMPLATE_CATEGORY" val="custom"/>
  <p:tag name="KSO_WM_TEMPLATE_INDEX" val="20186579"/>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186579"/>
</p:tagLst>
</file>

<file path=ppt/tags/tag171.xml><?xml version="1.0" encoding="utf-8"?>
<p:tagLst xmlns:p="http://schemas.openxmlformats.org/presentationml/2006/main">
  <p:tag name="KSO_WM_BEAUTIFY_FLAG" val="#wm#"/>
  <p:tag name="KSO_WM_TEMPLATE_CATEGORY" val="custom"/>
  <p:tag name="KSO_WM_TEMPLATE_INDEX" val="20186579"/>
</p:tagLst>
</file>

<file path=ppt/tags/tag172.xml><?xml version="1.0" encoding="utf-8"?>
<p:tagLst xmlns:p="http://schemas.openxmlformats.org/presentationml/2006/main">
  <p:tag name="KSO_WM_BEAUTIFY_FLAG" val="#wm#"/>
  <p:tag name="KSO_WM_TEMPLATE_CATEGORY" val="custom"/>
  <p:tag name="KSO_WM_TEMPLATE_INDEX" val="20186579"/>
</p:tagLst>
</file>

<file path=ppt/tags/tag173.xml><?xml version="1.0" encoding="utf-8"?>
<p:tagLst xmlns:p="http://schemas.openxmlformats.org/presentationml/2006/main">
  <p:tag name="KSO_WM_BEAUTIFY_FLAG" val="#wm#"/>
  <p:tag name="KSO_WM_TEMPLATE_CATEGORY" val="custom"/>
  <p:tag name="KSO_WM_TEMPLATE_INDEX" val="20186579"/>
</p:tagLst>
</file>

<file path=ppt/tags/tag174.xml><?xml version="1.0" encoding="utf-8"?>
<p:tagLst xmlns:p="http://schemas.openxmlformats.org/presentationml/2006/main">
  <p:tag name="KSO_WM_BEAUTIFY_FLAG" val="#wm#"/>
  <p:tag name="KSO_WM_TEMPLATE_CATEGORY" val="custom"/>
  <p:tag name="KSO_WM_TEMPLATE_INDEX" val="20186579"/>
</p:tagLst>
</file>

<file path=ppt/tags/tag175.xml><?xml version="1.0" encoding="utf-8"?>
<p:tagLst xmlns:p="http://schemas.openxmlformats.org/presentationml/2006/main">
  <p:tag name="KSO_WM_BEAUTIFY_FLAG" val="#wm#"/>
  <p:tag name="KSO_WM_TEMPLATE_CATEGORY" val="custom"/>
  <p:tag name="KSO_WM_TEMPLATE_INDEX" val="20186579"/>
</p:tagLst>
</file>

<file path=ppt/tags/tag176.xml><?xml version="1.0" encoding="utf-8"?>
<p:tagLst xmlns:p="http://schemas.openxmlformats.org/presentationml/2006/main">
  <p:tag name="KSO_WM_BEAUTIFY_FLAG" val="#wm#"/>
  <p:tag name="KSO_WM_TEMPLATE_CATEGORY" val="custom"/>
  <p:tag name="KSO_WM_TEMPLATE_INDEX" val="20186579"/>
</p:tagLst>
</file>

<file path=ppt/tags/tag177.xml><?xml version="1.0" encoding="utf-8"?>
<p:tagLst xmlns:p="http://schemas.openxmlformats.org/presentationml/2006/main">
  <p:tag name="KSO_WM_BEAUTIFY_FLAG" val="#wm#"/>
  <p:tag name="KSO_WM_TEMPLATE_CATEGORY" val="custom"/>
  <p:tag name="KSO_WM_TEMPLATE_INDEX" val="20186579"/>
</p:tagLst>
</file>

<file path=ppt/tags/tag178.xml><?xml version="1.0" encoding="utf-8"?>
<p:tagLst xmlns:p="http://schemas.openxmlformats.org/presentationml/2006/main">
  <p:tag name="KSO_WM_BEAUTIFY_FLAG" val="#wm#"/>
  <p:tag name="KSO_WM_TEMPLATE_CATEGORY" val="custom"/>
  <p:tag name="KSO_WM_TEMPLATE_INDEX" val="20186579"/>
</p:tagLst>
</file>

<file path=ppt/tags/tag179.xml><?xml version="1.0" encoding="utf-8"?>
<p:tagLst xmlns:p="http://schemas.openxmlformats.org/presentationml/2006/main">
  <p:tag name="KSO_WM_BEAUTIFY_FLAG" val="#wm#"/>
  <p:tag name="KSO_WM_TEMPLATE_CATEGORY" val="custom"/>
  <p:tag name="KSO_WM_TEMPLATE_INDEX" val="20186579"/>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186579"/>
</p:tagLst>
</file>

<file path=ppt/tags/tag181.xml><?xml version="1.0" encoding="utf-8"?>
<p:tagLst xmlns:p="http://schemas.openxmlformats.org/presentationml/2006/main">
  <p:tag name="KSO_WM_BEAUTIFY_FLAG" val="#wm#"/>
  <p:tag name="KSO_WM_TEMPLATE_CATEGORY" val="custom"/>
  <p:tag name="KSO_WM_TEMPLATE_INDEX" val="20186579"/>
</p:tagLst>
</file>

<file path=ppt/tags/tag182.xml><?xml version="1.0" encoding="utf-8"?>
<p:tagLst xmlns:p="http://schemas.openxmlformats.org/presentationml/2006/main">
  <p:tag name="KSO_WM_BEAUTIFY_FLAG" val="#wm#"/>
  <p:tag name="KSO_WM_TEMPLATE_CATEGORY" val="custom"/>
  <p:tag name="KSO_WM_TEMPLATE_INDEX" val="20186579"/>
</p:tagLst>
</file>

<file path=ppt/tags/tag183.xml><?xml version="1.0" encoding="utf-8"?>
<p:tagLst xmlns:p="http://schemas.openxmlformats.org/presentationml/2006/main">
  <p:tag name="KSO_WM_BEAUTIFY_FLAG" val="#wm#"/>
  <p:tag name="KSO_WM_TEMPLATE_CATEGORY" val="custom"/>
  <p:tag name="KSO_WM_TEMPLATE_INDEX" val="20186579"/>
</p:tagLst>
</file>

<file path=ppt/tags/tag184.xml><?xml version="1.0" encoding="utf-8"?>
<p:tagLst xmlns:p="http://schemas.openxmlformats.org/presentationml/2006/main">
  <p:tag name="KSO_WM_BEAUTIFY_FLAG" val="#wm#"/>
  <p:tag name="KSO_WM_TEMPLATE_CATEGORY" val="custom"/>
  <p:tag name="KSO_WM_TEMPLATE_INDEX" val="20186579"/>
</p:tagLst>
</file>

<file path=ppt/tags/tag185.xml><?xml version="1.0" encoding="utf-8"?>
<p:tagLst xmlns:p="http://schemas.openxmlformats.org/presentationml/2006/main">
  <p:tag name="KSO_WM_BEAUTIFY_FLAG" val="#wm#"/>
  <p:tag name="KSO_WM_TEMPLATE_CATEGORY" val="custom"/>
  <p:tag name="KSO_WM_TEMPLATE_INDEX" val="20186579"/>
</p:tagLst>
</file>

<file path=ppt/tags/tag186.xml><?xml version="1.0" encoding="utf-8"?>
<p:tagLst xmlns:p="http://schemas.openxmlformats.org/presentationml/2006/main">
  <p:tag name="KSO_WM_BEAUTIFY_FLAG" val="#wm#"/>
  <p:tag name="KSO_WM_TEMPLATE_CATEGORY" val="custom"/>
  <p:tag name="KSO_WM_TEMPLATE_INDEX" val="20186579"/>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xml><?xml version="1.0" encoding="utf-8"?>
<p:tagLst xmlns:p="http://schemas.openxmlformats.org/presentationml/2006/main">
  <p:tag name="KSO_WM_TAG_VERSION" val="1.0"/>
  <p:tag name="KSO_WM_TEMPLATE_CATEGORY" val="custom"/>
  <p:tag name="KSO_WM_TEMPLATE_INDEX" val="20187308"/>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xml><?xml version="1.0" encoding="utf-8"?>
<p:tagLst xmlns:p="http://schemas.openxmlformats.org/presentationml/2006/main">
  <p:tag name="KSO_WM_TAG_VERSION" val="1.0"/>
  <p:tag name="KSO_WM_BEAUTIFY_FLAG" val="#wm#"/>
  <p:tag name="KSO_WM_UNIT_TYPE" val="i"/>
  <p:tag name="KSO_WM_UNIT_ID" val="_1*i*2"/>
  <p:tag name="KSO_WM_UNIT_INDEX" val="2"/>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TAG_VERSION" val="1.0"/>
  <p:tag name="KSO_WM_BEAUTIFY_FLAG" val="#wm#"/>
  <p:tag name="KSO_WM_UNIT_TYPE" val="i"/>
  <p:tag name="KSO_WM_UNIT_ID" val="_1*i*3"/>
  <p:tag name="KSO_WM_UNIT_INDEX" val="3"/>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TAG_VERSION" val="1.0"/>
  <p:tag name="KSO_WM_BEAUTIFY_FLAG" val="#wm#"/>
  <p:tag name="KSO_WM_UNIT_TYPE" val="i"/>
  <p:tag name="KSO_WM_UNIT_ID" val="_1*i*4"/>
  <p:tag name="KSO_WM_UNIT_INDEX" val="4"/>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xml><?xml version="1.0" encoding="utf-8"?>
<p:tagLst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9.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6579"/>
</p:tagLst>
</file>

<file path=ppt/theme/theme1.xml><?xml version="1.0" encoding="utf-8"?>
<a:theme xmlns:a="http://schemas.openxmlformats.org/drawingml/2006/main" name="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186579">
      <a:dk1>
        <a:srgbClr val="000000"/>
      </a:dk1>
      <a:lt1>
        <a:srgbClr val="FFFFFF"/>
      </a:lt1>
      <a:dk2>
        <a:srgbClr val="003D61"/>
      </a:dk2>
      <a:lt2>
        <a:srgbClr val="F0F0F0"/>
      </a:lt2>
      <a:accent1>
        <a:srgbClr val="2B4E72"/>
      </a:accent1>
      <a:accent2>
        <a:srgbClr val="2790B0"/>
      </a:accent2>
      <a:accent3>
        <a:srgbClr val="2B4E72"/>
      </a:accent3>
      <a:accent4>
        <a:srgbClr val="2790B0"/>
      </a:accent4>
      <a:accent5>
        <a:srgbClr val="2B4E72"/>
      </a:accent5>
      <a:accent6>
        <a:srgbClr val="2790B0"/>
      </a:accent6>
      <a:hlink>
        <a:srgbClr val="0077B5"/>
      </a:hlink>
      <a:folHlink>
        <a:srgbClr val="BFBFB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11069</Words>
  <Application>WPS 演示</Application>
  <PresentationFormat>宽屏</PresentationFormat>
  <Paragraphs>540</Paragraphs>
  <Slides>79</Slides>
  <Notes>15</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2</vt:i4>
      </vt:variant>
      <vt:variant>
        <vt:lpstr>幻灯片标题</vt:lpstr>
      </vt:variant>
      <vt:variant>
        <vt:i4>79</vt:i4>
      </vt:variant>
    </vt:vector>
  </HeadingPairs>
  <TitlesOfParts>
    <vt:vector size="93" baseType="lpstr">
      <vt:lpstr>Arial</vt:lpstr>
      <vt:lpstr>宋体</vt:lpstr>
      <vt:lpstr>Wingdings</vt:lpstr>
      <vt:lpstr>微软雅黑</vt:lpstr>
      <vt:lpstr>Wingdings</vt:lpstr>
      <vt:lpstr>Times New Roman</vt:lpstr>
      <vt:lpstr>华文仿宋</vt:lpstr>
      <vt:lpstr>Arial Unicode MS</vt:lpstr>
      <vt:lpstr>等线</vt:lpstr>
      <vt:lpstr>黑体</vt:lpstr>
      <vt:lpstr>Office 主题​​</vt:lpstr>
      <vt:lpstr>1_Office 主题​​</vt:lpstr>
      <vt:lpstr>Equation.KSEE3</vt:lpstr>
      <vt:lpstr>Equation.KSEE3</vt:lpstr>
      <vt:lpstr>第3章 关系数据模型与关系运算</vt:lpstr>
      <vt:lpstr>3.1 关系模型概述</vt:lpstr>
      <vt:lpstr>3.1 关系模型概述</vt:lpstr>
      <vt:lpstr>3.1 关系模型概述</vt:lpstr>
      <vt:lpstr>3.1 关系模型概述</vt:lpstr>
      <vt:lpstr>3.1 关系模型概述 </vt:lpstr>
      <vt:lpstr>3.1 关系模型概述</vt:lpstr>
      <vt:lpstr>3.1 关系模型概述</vt:lpstr>
      <vt:lpstr>3.1 关系模型概述</vt:lpstr>
      <vt:lpstr>3.1 关系模型概述</vt:lpstr>
      <vt:lpstr>3.1 关系模型概述</vt:lpstr>
      <vt:lpstr>3.1 关系模型概述</vt:lpstr>
      <vt:lpstr>3.1 关系模型概述</vt:lpstr>
      <vt:lpstr>3.1 关系模型概述</vt:lpstr>
      <vt:lpstr>3.1 关系模型概述</vt:lpstr>
      <vt:lpstr>3.1 关系模型概述</vt:lpstr>
      <vt:lpstr>3.2关系的键与关系的完整性</vt:lpstr>
      <vt:lpstr>3.2关系的键与关系的完整性</vt:lpstr>
      <vt:lpstr>3.2关系的键与关系的完整性</vt:lpstr>
      <vt:lpstr>3.2关系的键与关系的完整性</vt:lpstr>
      <vt:lpstr>3.2关系的键与关系的完整性</vt:lpstr>
      <vt:lpstr>3.2关系的键与关系的完整性</vt:lpstr>
      <vt:lpstr>3.2关系的键与关系的完整性</vt:lpstr>
      <vt:lpstr>3.2关系的键与关系的完整性</vt:lpstr>
      <vt:lpstr>3.2关系的键与关系的完整性</vt:lpstr>
      <vt:lpstr>3.3 从E-R模型到关系模型</vt:lpstr>
      <vt:lpstr>3.3 从E-R模型到关系模型</vt:lpstr>
      <vt:lpstr>3.3 从E-R模型到关系模型</vt:lpstr>
      <vt:lpstr>3.3 从E-R模型到关系模型</vt:lpstr>
      <vt:lpstr>3.3 从E-R模型到关系模型</vt:lpstr>
      <vt:lpstr>3.3 从E-R模型到关系模型</vt:lpstr>
      <vt:lpstr>3.3 从E-R模型到关系模型</vt:lpstr>
      <vt:lpstr>3.3 从E-R模型到关系模型</vt:lpstr>
      <vt:lpstr>3.4 关系代数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kingsoft</dc:creator>
  <cp:lastModifiedBy>婷儿</cp:lastModifiedBy>
  <cp:revision>420</cp:revision>
  <dcterms:created xsi:type="dcterms:W3CDTF">2017-08-03T09:01:00Z</dcterms:created>
  <dcterms:modified xsi:type="dcterms:W3CDTF">2019-01-10T12:46:55Z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